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50.xml" ContentType="application/vnd.openxmlformats-officedocument.presentationml.slide+xml"/>
  <Override PartName="/ppt/slides/slide100.xml" ContentType="application/vnd.openxmlformats-officedocument.presentationml.slide+xml"/>
  <Override PartName="/ppt/slides/slide130.xml" ContentType="application/vnd.openxmlformats-officedocument.presentationml.slide+xml"/>
  <Override PartName="/ppt/slides/slide150.xml" ContentType="application/vnd.openxmlformats-officedocument.presentationml.slide+xml"/>
  <Override PartName="/ppt/slides/slide180.xml" ContentType="application/vnd.openxmlformats-officedocument.presentationml.slide+xml"/>
  <Override PartName="/ppt/slides/slide210.xml" ContentType="application/vnd.openxmlformats-officedocument.presentationml.slide+xml"/>
  <Override PartName="/ppt/slides/slide220.xml" ContentType="application/vnd.openxmlformats-officedocument.presentationml.slide+xml"/>
  <Override PartName="/ppt/slides/slide240.xml" ContentType="application/vnd.openxmlformats-officedocument.presentationml.slide+xml"/>
  <Override PartName="/ppt/tags/tag130.xml" ContentType="application/vnd.openxmlformats-officedocument.presentationml.tags+xml"/>
  <Override PartName="/ppt/tags/tag120.xml" ContentType="application/vnd.openxmlformats-officedocument.presentationml.tags+xml"/>
  <Override PartName="/ppt/notesSlides/notesSlide30.xml" ContentType="application/vnd.openxmlformats-officedocument.presentationml.notesSlide+xml"/>
  <Override PartName="/ppt/tags/tag230.xml" ContentType="application/vnd.openxmlformats-officedocument.presentationml.tags+xml"/>
  <Override PartName="/ppt/tags/tag220.xml" ContentType="application/vnd.openxmlformats-officedocument.presentationml.tags+xml"/>
  <Override PartName="/ppt/notesSlides/notesSlide50.xml" ContentType="application/vnd.openxmlformats-officedocument.presentationml.notesSlide+xml"/>
  <Override PartName="/ppt/tags/tag290.xml" ContentType="application/vnd.openxmlformats-officedocument.presentationml.tags+xml"/>
  <Override PartName="/ppt/tags/tag280.xml" ContentType="application/vnd.openxmlformats-officedocument.presentationml.tags+xml"/>
  <Override PartName="/ppt/notesSlides/notesSlide8.xml" ContentType="application/vnd.openxmlformats-officedocument.presentationml.notesSlide+xml"/>
  <Override PartName="/ppt/tags/tag320.xml" ContentType="application/vnd.openxmlformats-officedocument.presentationml.tags+xml"/>
  <Override PartName="/ppt/tags/tag380.xml" ContentType="application/vnd.openxmlformats-officedocument.presentationml.tags+xml"/>
  <Override PartName="/ppt/tags/tag370.xml" ContentType="application/vnd.openxmlformats-officedocument.presentationml.tags+xml"/>
  <Override PartName="/ppt/tags/tag430.xml" ContentType="application/vnd.openxmlformats-officedocument.presentationml.tags+xml"/>
  <Override PartName="/ppt/tags/tag420.xml" ContentType="application/vnd.openxmlformats-officedocument.presentationml.tags+xml"/>
  <Override PartName="/ppt/charts/chart2.xml" ContentType="application/vnd.openxmlformats-officedocument.drawingml.chart+xml"/>
  <Override PartName="/ppt/tags/tag460.xml" ContentType="application/vnd.openxmlformats-officedocument.presentationml.tags+xml"/>
  <Override PartName="/ppt/charts/chart1.xml" ContentType="application/vnd.openxmlformats-officedocument.drawingml.chart+xml"/>
  <Override PartName="/ppt/tags/tag450.xml" ContentType="application/vnd.openxmlformats-officedocument.presentationml.tags+xml"/>
  <Override PartName="/ppt/tags/tag440.xml" ContentType="application/vnd.openxmlformats-officedocument.presentationml.tags+xml"/>
  <Override PartName="/ppt/tags/tag520.xml" ContentType="application/vnd.openxmlformats-officedocument.presentationml.tags+xml"/>
  <Override PartName="/ppt/charts/chart4.xml" ContentType="application/vnd.openxmlformats-officedocument.drawingml.chart+xml"/>
  <Override PartName="/ppt/tags/tag510.xml" ContentType="application/vnd.openxmlformats-officedocument.presentationml.tags+xml"/>
  <Override PartName="/ppt/tags/tag500.xml" ContentType="application/vnd.openxmlformats-officedocument.presentationml.tags+xml"/>
  <Override PartName="/ppt/charts/colors2.xml" ContentType="application/vnd.ms-office.chartcolorstyle+xml"/>
  <Override PartName="/ppt/charts/style2.xml" ContentType="application/vnd.ms-office.chartstyle+xml"/>
  <Override PartName="/ppt/charts/colors1.xml" ContentType="application/vnd.ms-office.chartcolorstyle+xml"/>
  <Override PartName="/ppt/charts/style1.xml" ContentType="application/vnd.ms-office.chartstyle+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96" r:id="rId1"/>
    <p:sldMasterId id="2147483709" r:id="rId2"/>
  </p:sldMasterIdLst>
  <p:notesMasterIdLst>
    <p:notesMasterId r:id="rId30"/>
  </p:notesMasterIdLst>
  <p:handoutMasterIdLst>
    <p:handoutMasterId r:id="rId31"/>
  </p:handoutMasterIdLst>
  <p:sldIdLst>
    <p:sldId id="256" r:id="rId3"/>
    <p:sldId id="257" r:id="rId4"/>
    <p:sldId id="258" r:id="rId5"/>
    <p:sldId id="282" r:id="rId6"/>
    <p:sldId id="283" r:id="rId7"/>
    <p:sldId id="262" r:id="rId8"/>
    <p:sldId id="260" r:id="rId9"/>
    <p:sldId id="284" r:id="rId10"/>
    <p:sldId id="292" r:id="rId11"/>
    <p:sldId id="285" r:id="rId12"/>
    <p:sldId id="259" r:id="rId13"/>
    <p:sldId id="287" r:id="rId14"/>
    <p:sldId id="289" r:id="rId15"/>
    <p:sldId id="290" r:id="rId16"/>
    <p:sldId id="291" r:id="rId17"/>
    <p:sldId id="294" r:id="rId18"/>
    <p:sldId id="293" r:id="rId19"/>
    <p:sldId id="265" r:id="rId20"/>
    <p:sldId id="273" r:id="rId21"/>
    <p:sldId id="296" r:id="rId22"/>
    <p:sldId id="297" r:id="rId23"/>
    <p:sldId id="298" r:id="rId24"/>
    <p:sldId id="300" r:id="rId25"/>
    <p:sldId id="301" r:id="rId26"/>
    <p:sldId id="305" r:id="rId27"/>
    <p:sldId id="302" r:id="rId28"/>
    <p:sldId id="304" r:id="rId29"/>
  </p:sldIdLst>
  <p:sldSz cx="12192000" cy="6858000"/>
  <p:notesSz cx="6858000" cy="9144000"/>
  <p:custDataLst>
    <p:tags r:id="rId32"/>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FED9AA-6A97-45FF-BCF1-DBD9CFBE798F}">
          <p14:sldIdLst>
            <p14:sldId id="256"/>
            <p14:sldId id="257"/>
          </p14:sldIdLst>
        </p14:section>
        <p14:section name="Section 1" id="{2A7242DC-929E-4579-8F10-2B02EF80F144}">
          <p14:sldIdLst>
            <p14:sldId id="258"/>
            <p14:sldId id="282"/>
            <p14:sldId id="283"/>
            <p14:sldId id="262"/>
            <p14:sldId id="260"/>
            <p14:sldId id="284"/>
            <p14:sldId id="292"/>
            <p14:sldId id="285"/>
          </p14:sldIdLst>
        </p14:section>
        <p14:section name="Section 2" id="{166B4E13-456F-4DE7-8043-47B198AC9D32}">
          <p14:sldIdLst>
            <p14:sldId id="259"/>
            <p14:sldId id="287"/>
            <p14:sldId id="289"/>
            <p14:sldId id="290"/>
            <p14:sldId id="291"/>
          </p14:sldIdLst>
        </p14:section>
        <p14:section name="Section 3" id="{FD1E6B44-63E4-4285-A079-29EC5D274920}">
          <p14:sldIdLst>
            <p14:sldId id="294"/>
            <p14:sldId id="293"/>
            <p14:sldId id="265"/>
            <p14:sldId id="273"/>
            <p14:sldId id="296"/>
            <p14:sldId id="297"/>
            <p14:sldId id="298"/>
            <p14:sldId id="300"/>
            <p14:sldId id="301"/>
            <p14:sldId id="305"/>
            <p14:sldId id="302"/>
            <p14:sldId id="3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A5F74"/>
    <a:srgbClr val="EBBADB"/>
    <a:srgbClr val="FDAF1F"/>
    <a:srgbClr val="C57C86"/>
    <a:srgbClr val="F08310"/>
    <a:srgbClr val="EB51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DD9DD-9E6C-4910-8AC0-68ADFF6A6AFC}">
  <a:tblStyle styleId="{839DD9DD-9E6C-4910-8AC0-68ADFF6A6AFC}" styleName="Level up! PowerPoint">
    <a:wholeTbl>
      <a:tcTxStyle>
        <a:fontRef idx="minor">
          <a:scrgbClr r="0" g="0" b="0"/>
        </a:fontRef>
        <a:schemeClr val="tx1"/>
      </a:tcTxStyle>
      <a:tcStyle>
        <a:tcBdr>
          <a:left>
            <a:ln>
              <a:noFill/>
            </a:ln>
          </a:left>
          <a:right>
            <a:ln>
              <a:noFill/>
            </a:ln>
          </a:right>
          <a:top>
            <a:ln>
              <a:noFill/>
            </a:ln>
          </a:top>
          <a:bottom>
            <a:ln w="9525" cap="flat" cmpd="sng" algn="ctr">
              <a:solidFill>
                <a:schemeClr val="accent5"/>
              </a:solidFill>
            </a:ln>
          </a:bottom>
          <a:insideH>
            <a:ln w="9525" cap="flat" cmpd="sng" algn="ctr">
              <a:solidFill>
                <a:schemeClr val="accent5"/>
              </a:solidFill>
            </a:ln>
          </a:insideH>
          <a:insideV>
            <a:ln>
              <a:noFill/>
            </a:ln>
          </a:insideV>
        </a:tcBdr>
        <a:fill>
          <a:noFill/>
        </a:fill>
      </a:tcStyle>
    </a:wholeTbl>
    <a:band1H>
      <a:tcStyle>
        <a:tcBdr/>
        <a:fill>
          <a:noFill/>
        </a:fill>
      </a:tcStyle>
    </a:band1H>
    <a:band2H>
      <a:tcStyle>
        <a:tcBdr/>
      </a:tcStyle>
    </a:band2H>
    <a:band1V>
      <a:tcStyle>
        <a:tcBdr/>
        <a:fill>
          <a:noFill/>
        </a:fill>
      </a:tcStyle>
    </a:band1V>
    <a:lastCol>
      <a:tcTxStyle b="on"/>
      <a:tcStyle>
        <a:tcBdr/>
      </a:tcStyle>
    </a:lastCol>
    <a:firstCol>
      <a:tcTxStyle b="on"/>
      <a:tcStyle>
        <a:tcBdr/>
      </a:tcStyle>
    </a:firstCol>
    <a:lastRow>
      <a:tcTxStyle b="on"/>
      <a:tcStyle>
        <a:tcBdr/>
        <a:fill>
          <a:noFill/>
        </a:fill>
      </a:tcStyle>
    </a:lastRow>
    <a:firstRow>
      <a:tcTxStyle b="on"/>
      <a:tcStyle>
        <a:tcBdr>
          <a:bottom>
            <a:ln w="9525" cap="flat" cmpd="sng" algn="ctr">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38" autoAdjust="0"/>
    <p:restoredTop sz="94660"/>
  </p:normalViewPr>
  <p:slideViewPr>
    <p:cSldViewPr snapToGrid="0" showGuides="1">
      <p:cViewPr varScale="1">
        <p:scale>
          <a:sx n="37" d="100"/>
          <a:sy n="37" d="100"/>
        </p:scale>
        <p:origin x="3738" y="42"/>
      </p:cViewPr>
      <p:guideLst/>
    </p:cSldViewPr>
  </p:slideViewPr>
  <p:notesTextViewPr>
    <p:cViewPr>
      <p:scale>
        <a:sx n="1" d="1"/>
        <a:sy n="1" d="1"/>
      </p:scale>
      <p:origin x="0" y="0"/>
    </p:cViewPr>
  </p:notesTextViewPr>
  <p:notesViewPr>
    <p:cSldViewPr snapToGrid="0" showGuides="1">
      <p:cViewPr varScale="1">
        <p:scale>
          <a:sx n="80" d="100"/>
          <a:sy n="80" d="100"/>
        </p:scale>
        <p:origin x="291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3"/>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C84-4B78-A1FB-81DDD78D7CCE}"/>
            </c:ext>
          </c:extLst>
        </c:ser>
        <c:ser>
          <c:idx val="1"/>
          <c:order val="1"/>
          <c:tx>
            <c:strRef>
              <c:f>Sheet1!$C$1</c:f>
              <c:strCache>
                <c:ptCount val="1"/>
                <c:pt idx="0">
                  <c:v>Series 2</c:v>
                </c:pt>
              </c:strCache>
            </c:strRef>
          </c:tx>
          <c:spPr>
            <a:solidFill>
              <a:schemeClr val="accent5"/>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C84-4B78-A1FB-81DDD78D7CCE}"/>
            </c:ext>
          </c:extLst>
        </c:ser>
        <c:ser>
          <c:idx val="2"/>
          <c:order val="2"/>
          <c:tx>
            <c:strRef>
              <c:f>Sheet1!$D$1</c:f>
              <c:strCache>
                <c:ptCount val="1"/>
                <c:pt idx="0">
                  <c:v>Series 3</c:v>
                </c:pt>
              </c:strCache>
            </c:strRef>
          </c:tx>
          <c:spPr>
            <a:solidFill>
              <a:schemeClr val="accent5">
                <a:lumMod val="75000"/>
              </a:schemeClr>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C84-4B78-A1FB-81DDD78D7CCE}"/>
            </c:ext>
          </c:extLst>
        </c:ser>
        <c:dLbls>
          <c:dLblPos val="ctr"/>
          <c:showLegendKey val="0"/>
          <c:showVal val="1"/>
          <c:showCatName val="0"/>
          <c:showSerName val="0"/>
          <c:showPercent val="0"/>
          <c:showBubbleSize val="0"/>
        </c:dLbls>
        <c:gapWidth val="150"/>
        <c:overlap val="100"/>
        <c:axId val="179692800"/>
        <c:axId val="887699520"/>
      </c:barChart>
      <c:catAx>
        <c:axId val="179692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87699520"/>
        <c:crosses val="autoZero"/>
        <c:auto val="1"/>
        <c:lblAlgn val="ctr"/>
        <c:lblOffset val="100"/>
        <c:noMultiLvlLbl val="0"/>
      </c:catAx>
      <c:valAx>
        <c:axId val="887699520"/>
        <c:scaling>
          <c:orientation val="minMax"/>
        </c:scaling>
        <c:delete val="1"/>
        <c:axPos val="l"/>
        <c:numFmt formatCode="General" sourceLinked="1"/>
        <c:majorTickMark val="none"/>
        <c:minorTickMark val="none"/>
        <c:tickLblPos val="nextTo"/>
        <c:crossAx val="179692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3"/>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C84-4B78-A1FB-81DDD78D7CCE}"/>
            </c:ext>
          </c:extLst>
        </c:ser>
        <c:ser>
          <c:idx val="1"/>
          <c:order val="1"/>
          <c:tx>
            <c:strRef>
              <c:f>Sheet1!$C$1</c:f>
              <c:strCache>
                <c:ptCount val="1"/>
                <c:pt idx="0">
                  <c:v>Series 2</c:v>
                </c:pt>
              </c:strCache>
            </c:strRef>
          </c:tx>
          <c:spPr>
            <a:solidFill>
              <a:schemeClr val="accent5"/>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C84-4B78-A1FB-81DDD78D7CCE}"/>
            </c:ext>
          </c:extLst>
        </c:ser>
        <c:ser>
          <c:idx val="2"/>
          <c:order val="2"/>
          <c:tx>
            <c:strRef>
              <c:f>Sheet1!$D$1</c:f>
              <c:strCache>
                <c:ptCount val="1"/>
                <c:pt idx="0">
                  <c:v>Series 3</c:v>
                </c:pt>
              </c:strCache>
            </c:strRef>
          </c:tx>
          <c:spPr>
            <a:solidFill>
              <a:schemeClr val="accent5">
                <a:lumMod val="75000"/>
              </a:schemeClr>
            </a:solidFill>
            <a:ln>
              <a:solidFill>
                <a:schemeClr val="tx2"/>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C84-4B78-A1FB-81DDD78D7CCE}"/>
            </c:ext>
          </c:extLst>
        </c:ser>
        <c:dLbls>
          <c:dLblPos val="ctr"/>
          <c:showLegendKey val="0"/>
          <c:showVal val="1"/>
          <c:showCatName val="0"/>
          <c:showSerName val="0"/>
          <c:showPercent val="0"/>
          <c:showBubbleSize val="0"/>
        </c:dLbls>
        <c:gapWidth val="150"/>
        <c:overlap val="100"/>
        <c:axId val="179692800"/>
        <c:axId val="887699520"/>
      </c:barChart>
      <c:catAx>
        <c:axId val="17969280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87699520"/>
        <c:crosses val="autoZero"/>
        <c:auto val="1"/>
        <c:lblAlgn val="ctr"/>
        <c:lblOffset val="100"/>
        <c:noMultiLvlLbl val="0"/>
      </c:catAx>
      <c:valAx>
        <c:axId val="887699520"/>
        <c:scaling>
          <c:orientation val="minMax"/>
        </c:scaling>
        <c:delete val="1"/>
        <c:axPos val="b"/>
        <c:numFmt formatCode="0%" sourceLinked="1"/>
        <c:majorTickMark val="none"/>
        <c:minorTickMark val="none"/>
        <c:tickLblPos val="nextTo"/>
        <c:crossAx val="1796928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5E4-4351-AA4C-E67B35B4B7B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5E4-4351-AA4C-E67B35B4B7B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5E4-4351-AA4C-E67B35B4B7B7}"/>
              </c:ext>
            </c:extLst>
          </c:dPt>
          <c:dPt>
            <c:idx val="3"/>
            <c:bubble3D val="0"/>
            <c:spPr>
              <a:solidFill>
                <a:schemeClr val="bg2">
                  <a:lumMod val="75000"/>
                  <a:lumOff val="25000"/>
                </a:schemeClr>
              </a:solidFill>
              <a:ln w="19050">
                <a:solidFill>
                  <a:schemeClr val="lt1"/>
                </a:solidFill>
              </a:ln>
              <a:effectLst/>
            </c:spPr>
            <c:extLst>
              <c:ext xmlns:c16="http://schemas.microsoft.com/office/drawing/2014/chart" uri="{C3380CC4-5D6E-409C-BE32-E72D297353CC}">
                <c16:uniqueId val="{00000002-2314-446B-A006-7B86ECC1A598}"/>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0%</c:formatCode>
                <c:ptCount val="4"/>
                <c:pt idx="0">
                  <c:v>0.5</c:v>
                </c:pt>
                <c:pt idx="1">
                  <c:v>0.2</c:v>
                </c:pt>
                <c:pt idx="2">
                  <c:v>0.1</c:v>
                </c:pt>
                <c:pt idx="3">
                  <c:v>0.2</c:v>
                </c:pt>
              </c:numCache>
            </c:numRef>
          </c:val>
          <c:extLst>
            <c:ext xmlns:c16="http://schemas.microsoft.com/office/drawing/2014/chart" uri="{C3380CC4-5D6E-409C-BE32-E72D297353CC}">
              <c16:uniqueId val="{00000000-2314-446B-A006-7B86ECC1A598}"/>
            </c:ext>
          </c:extLst>
        </c:ser>
        <c:dLbls>
          <c:showLegendKey val="0"/>
          <c:showVal val="1"/>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numCol="1" rtlCol="0"/>
          <a:lstStyle>
            <a:lvl1pPr algn="r">
              <a:defRPr sz="1200"/>
            </a:lvl1pPr>
          </a:lstStyle>
          <a:p>
            <a:fld id="{0E12572B-F973-4732-A453-119EA490170A}" type="datetimeFigureOut">
              <a:rPr lang="en-US" smtClean="0"/>
              <a:t>6/15/2025</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8BB83C12-F094-4EDD-ABDC-7BADBDED5742}" type="slidenum">
              <a:rPr lang="en-US" smtClean="0"/>
              <a:t>‹N°›</a:t>
            </a:fld>
            <a:endParaRPr lang="en-US" dirty="0"/>
          </a:p>
        </p:txBody>
      </p:sp>
    </p:spTree>
    <p:extLst>
      <p:ext uri="{BB962C8B-B14F-4D97-AF65-F5344CB8AC3E}">
        <p14:creationId xmlns:p14="http://schemas.microsoft.com/office/powerpoint/2010/main" val="916878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numCol="1"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numCol="1" rtlCol="0"/>
          <a:lstStyle>
            <a:lvl1pPr algn="r">
              <a:defRPr sz="1200"/>
            </a:lvl1pPr>
          </a:lstStyle>
          <a:p>
            <a:fld id="{3A8927E5-BED3-44D0-9ADF-FA873E1D6DAF}" type="datetimeFigureOut">
              <a:rPr lang="en-US" smtClean="0"/>
              <a:t>6/15/2025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numCol="1" rtlCol="0" anchor="ctr"/>
          <a:lstStyle/>
          <a:p>
            <a:endParaRPr lang="en-GB" alt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numCol="1"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numCol="1"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numCol="1" rtlCol="0" anchor="b"/>
          <a:lstStyle>
            <a:lvl1pPr algn="r">
              <a:defRPr sz="1200"/>
            </a:lvl1pPr>
          </a:lstStyle>
          <a:p>
            <a:fld id="{7324DA73-AE27-4433-BD53-3E1DB61918F0}" type="slidenum">
              <a:rPr lang="en-US" smtClean="0"/>
              <a:t>‹N°›</a:t>
            </a:fld>
            <a:endParaRPr lang="en-US" dirty="0"/>
          </a:p>
        </p:txBody>
      </p:sp>
    </p:spTree>
    <p:extLst>
      <p:ext uri="{BB962C8B-B14F-4D97-AF65-F5344CB8AC3E}">
        <p14:creationId xmlns:p14="http://schemas.microsoft.com/office/powerpoint/2010/main" val="132988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7324DA73-AE27-4433-BD53-3E1DB61918F0}" type="slidenum">
              <a:rPr lang="en-US" smtClean="0"/>
              <a:t>1</a:t>
            </a:fld>
            <a:endParaRPr lang="en-US" dirty="0"/>
          </a:p>
        </p:txBody>
      </p:sp>
    </p:spTree>
    <p:extLst>
      <p:ext uri="{BB962C8B-B14F-4D97-AF65-F5344CB8AC3E}">
        <p14:creationId xmlns:p14="http://schemas.microsoft.com/office/powerpoint/2010/main" val="1637048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324DA73-AE27-4433-BD53-3E1DB61918F0}" type="slidenum">
              <a:rPr lang="en-US" smtClean="0"/>
              <a:t>3</a:t>
            </a:fld>
            <a:endParaRPr lang="en-US" dirty="0"/>
          </a:p>
        </p:txBody>
      </p:sp>
    </p:spTree>
    <p:extLst>
      <p:ext uri="{BB962C8B-B14F-4D97-AF65-F5344CB8AC3E}">
        <p14:creationId xmlns:p14="http://schemas.microsoft.com/office/powerpoint/2010/main" val="2876415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5</a:t>
            </a:fld>
            <a:endParaRPr lang="de-DE" altLang="de-DE" dirty="0"/>
          </a:p>
        </p:txBody>
      </p:sp>
    </p:spTree>
    <p:extLst>
      <p:ext uri="{BB962C8B-B14F-4D97-AF65-F5344CB8AC3E}">
        <p14:creationId xmlns:p14="http://schemas.microsoft.com/office/powerpoint/2010/main" val="2497407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4</a:t>
            </a:fld>
            <a:endParaRPr lang="de-DE" altLang="de-DE" dirty="0"/>
          </a:p>
        </p:txBody>
      </p:sp>
    </p:spTree>
    <p:extLst>
      <p:ext uri="{BB962C8B-B14F-4D97-AF65-F5344CB8AC3E}">
        <p14:creationId xmlns:p14="http://schemas.microsoft.com/office/powerpoint/2010/main" val="2870016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8B4AA-8642-F484-31C4-81F66F44F7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78DE6-8949-9864-CFE2-0C3AFF177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81CD45-2C1C-ED21-3CB3-6C11CB0C16D4}"/>
              </a:ext>
            </a:extLst>
          </p:cNvPr>
          <p:cNvSpPr>
            <a:spLocks noGrp="1"/>
          </p:cNvSpPr>
          <p:nvPr>
            <p:ph type="body" idx="1"/>
          </p:nvPr>
        </p:nvSpPr>
        <p:spPr/>
        <p:txBody>
          <a:bodyPr numCol="1"/>
          <a:lstStyle/>
          <a:p>
            <a:endParaRPr lang="de-DE" altLang="de-DE" dirty="0"/>
          </a:p>
        </p:txBody>
      </p:sp>
      <p:sp>
        <p:nvSpPr>
          <p:cNvPr id="4" name="Slide Number Placeholder 3">
            <a:extLst>
              <a:ext uri="{FF2B5EF4-FFF2-40B4-BE49-F238E27FC236}">
                <a16:creationId xmlns:a16="http://schemas.microsoft.com/office/drawing/2014/main" id="{82A7FF4D-3BD0-2556-830D-59FD388A5CD9}"/>
              </a:ext>
            </a:extLst>
          </p:cNvPr>
          <p:cNvSpPr>
            <a:spLocks noGrp="1"/>
          </p:cNvSpPr>
          <p:nvPr>
            <p:ph type="sldNum" sz="quarter" idx="10"/>
          </p:nvPr>
        </p:nvSpPr>
        <p:spPr/>
        <p:txBody>
          <a:bodyPr numCol="1"/>
          <a:lstStyle/>
          <a:p>
            <a:fld id="{B0AD530B-8EC8-4709-B322-33BDFA1ED3DA}" type="slidenum">
              <a:rPr lang="de-DE" altLang="de-DE" smtClean="0"/>
              <a:t>16</a:t>
            </a:fld>
            <a:endParaRPr lang="de-DE" altLang="de-DE" dirty="0"/>
          </a:p>
        </p:txBody>
      </p:sp>
    </p:spTree>
    <p:extLst>
      <p:ext uri="{BB962C8B-B14F-4D97-AF65-F5344CB8AC3E}">
        <p14:creationId xmlns:p14="http://schemas.microsoft.com/office/powerpoint/2010/main" val="2610667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17</a:t>
            </a:fld>
            <a:endParaRPr lang="de-DE" altLang="de-DE" dirty="0"/>
          </a:p>
        </p:txBody>
      </p:sp>
    </p:spTree>
    <p:extLst>
      <p:ext uri="{BB962C8B-B14F-4D97-AF65-F5344CB8AC3E}">
        <p14:creationId xmlns:p14="http://schemas.microsoft.com/office/powerpoint/2010/main" val="2235490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9</a:t>
            </a:fld>
            <a:endParaRPr lang="de-DE" altLang="de-DE" dirty="0"/>
          </a:p>
        </p:txBody>
      </p:sp>
    </p:spTree>
    <p:extLst>
      <p:ext uri="{BB962C8B-B14F-4D97-AF65-F5344CB8AC3E}">
        <p14:creationId xmlns:p14="http://schemas.microsoft.com/office/powerpoint/2010/main" val="276352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2BF85-69A8-F5DA-0913-492F96AB7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004684-4B87-113F-5E38-0C9ECC467F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13306-37A7-15C2-15DD-8EC2E7366F33}"/>
              </a:ext>
            </a:extLst>
          </p:cNvPr>
          <p:cNvSpPr>
            <a:spLocks noGrp="1"/>
          </p:cNvSpPr>
          <p:nvPr>
            <p:ph type="body" idx="1"/>
          </p:nvPr>
        </p:nvSpPr>
        <p:spPr/>
        <p:txBody>
          <a:bodyPr numCol="1"/>
          <a:lstStyle/>
          <a:p>
            <a:endParaRPr lang="de-DE" altLang="de-DE" dirty="0"/>
          </a:p>
        </p:txBody>
      </p:sp>
      <p:sp>
        <p:nvSpPr>
          <p:cNvPr id="4" name="Slide Number Placeholder 3">
            <a:extLst>
              <a:ext uri="{FF2B5EF4-FFF2-40B4-BE49-F238E27FC236}">
                <a16:creationId xmlns:a16="http://schemas.microsoft.com/office/drawing/2014/main" id="{D584FA71-EE29-5629-5514-C254E1B1827B}"/>
              </a:ext>
            </a:extLst>
          </p:cNvPr>
          <p:cNvSpPr>
            <a:spLocks noGrp="1"/>
          </p:cNvSpPr>
          <p:nvPr>
            <p:ph type="sldNum" sz="quarter" idx="10"/>
          </p:nvPr>
        </p:nvSpPr>
        <p:spPr/>
        <p:txBody>
          <a:bodyPr numCol="1"/>
          <a:lstStyle/>
          <a:p>
            <a:fld id="{B0AD530B-8EC8-4709-B322-33BDFA1ED3DA}" type="slidenum">
              <a:rPr lang="de-DE" altLang="de-DE" smtClean="0"/>
              <a:t>23</a:t>
            </a:fld>
            <a:endParaRPr lang="de-DE" altLang="de-DE" dirty="0"/>
          </a:p>
        </p:txBody>
      </p:sp>
    </p:spTree>
    <p:extLst>
      <p:ext uri="{BB962C8B-B14F-4D97-AF65-F5344CB8AC3E}">
        <p14:creationId xmlns:p14="http://schemas.microsoft.com/office/powerpoint/2010/main" val="402095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8FAC5-C519-B7F1-93C1-2FA0C389ED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C64B8D-0074-3E6C-B98A-B0F7B826F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E827C-0BE3-2814-B6A4-104515A65D6C}"/>
              </a:ext>
            </a:extLst>
          </p:cNvPr>
          <p:cNvSpPr>
            <a:spLocks noGrp="1"/>
          </p:cNvSpPr>
          <p:nvPr>
            <p:ph type="body" idx="1"/>
          </p:nvPr>
        </p:nvSpPr>
        <p:spPr/>
        <p:txBody>
          <a:bodyPr numCol="1"/>
          <a:lstStyle/>
          <a:p>
            <a:endParaRPr lang="de-DE" altLang="de-DE" dirty="0"/>
          </a:p>
        </p:txBody>
      </p:sp>
      <p:sp>
        <p:nvSpPr>
          <p:cNvPr id="4" name="Slide Number Placeholder 3">
            <a:extLst>
              <a:ext uri="{FF2B5EF4-FFF2-40B4-BE49-F238E27FC236}">
                <a16:creationId xmlns:a16="http://schemas.microsoft.com/office/drawing/2014/main" id="{8E49EC6E-AFD6-990A-4CC9-30462EBC2877}"/>
              </a:ext>
            </a:extLst>
          </p:cNvPr>
          <p:cNvSpPr>
            <a:spLocks noGrp="1"/>
          </p:cNvSpPr>
          <p:nvPr>
            <p:ph type="sldNum" sz="quarter" idx="10"/>
          </p:nvPr>
        </p:nvSpPr>
        <p:spPr/>
        <p:txBody>
          <a:bodyPr numCol="1"/>
          <a:lstStyle/>
          <a:p>
            <a:fld id="{B0AD530B-8EC8-4709-B322-33BDFA1ED3DA}" type="slidenum">
              <a:rPr lang="de-DE" altLang="de-DE" smtClean="0"/>
              <a:t>24</a:t>
            </a:fld>
            <a:endParaRPr lang="de-DE" altLang="de-DE" dirty="0"/>
          </a:p>
        </p:txBody>
      </p:sp>
    </p:spTree>
    <p:extLst>
      <p:ext uri="{BB962C8B-B14F-4D97-AF65-F5344CB8AC3E}">
        <p14:creationId xmlns:p14="http://schemas.microsoft.com/office/powerpoint/2010/main" val="332834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de-DE" altLang="de-DE" dirty="0"/>
          </a:p>
        </p:txBody>
      </p:sp>
      <p:sp>
        <p:nvSpPr>
          <p:cNvPr id="4" name="Slide Number Placeholder 3"/>
          <p:cNvSpPr>
            <a:spLocks noGrp="1"/>
          </p:cNvSpPr>
          <p:nvPr>
            <p:ph type="sldNum" sz="quarter" idx="10"/>
          </p:nvPr>
        </p:nvSpPr>
        <p:spPr/>
        <p:txBody>
          <a:bodyPr numCol="1"/>
          <a:lstStyle/>
          <a:p>
            <a:fld id="{B0AD530B-8EC8-4709-B322-33BDFA1ED3DA}" type="slidenum">
              <a:rPr lang="de-DE" altLang="de-DE" smtClean="0"/>
              <a:t>12</a:t>
            </a:fld>
            <a:endParaRPr lang="de-DE" altLang="de-DE" dirty="0"/>
          </a:p>
        </p:txBody>
      </p:sp>
    </p:spTree>
    <p:extLst>
      <p:ext uri="{BB962C8B-B14F-4D97-AF65-F5344CB8AC3E}">
        <p14:creationId xmlns:p14="http://schemas.microsoft.com/office/powerpoint/2010/main" val="82543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2.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FFC601-5ABF-9BDD-647C-5BBD188893B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CC3B7F0D-41DD-A408-AB8F-BA4A3C6A45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0A75605-B3B2-9092-16AE-EC2D73D0184C}"/>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5" name="Espace réservé du pied de page 4">
            <a:extLst>
              <a:ext uri="{FF2B5EF4-FFF2-40B4-BE49-F238E27FC236}">
                <a16:creationId xmlns:a16="http://schemas.microsoft.com/office/drawing/2014/main" id="{F1AF1705-5D1E-6C3F-49DC-8DA7C0764FDF}"/>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1BE9E99F-48AE-39EB-256D-0E5DF92F40EC}"/>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3273045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2CDCC5-9460-2111-0321-D398C038EEE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61EB9DF6-C7EF-9583-40AD-2BE9A37FE725}"/>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6EA31A5-6F75-2E4F-E314-F6686AEFAB62}"/>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5" name="Espace réservé du pied de page 4">
            <a:extLst>
              <a:ext uri="{FF2B5EF4-FFF2-40B4-BE49-F238E27FC236}">
                <a16:creationId xmlns:a16="http://schemas.microsoft.com/office/drawing/2014/main" id="{DA7E858B-AF85-9078-2A77-3969B10C5C8C}"/>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27FD5E98-CD73-1001-AA68-1FB6A9F67D32}"/>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4047528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CE505F0-0395-9328-DE25-3C794AEF1D9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EBA5945-E331-CE80-959C-CF2F869B355C}"/>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4850330-8F38-4690-F298-07E55FD8B4C9}"/>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5" name="Espace réservé du pied de page 4">
            <a:extLst>
              <a:ext uri="{FF2B5EF4-FFF2-40B4-BE49-F238E27FC236}">
                <a16:creationId xmlns:a16="http://schemas.microsoft.com/office/drawing/2014/main" id="{41DA3018-B154-F0AD-0450-EB7F51468DDE}"/>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95972E43-98CF-3D4A-B266-93A9F28F6A71}"/>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3353459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868680" y="384048"/>
            <a:ext cx="10744200" cy="866648"/>
          </a:xfrm>
          <a:prstGeom prst="rect">
            <a:avLst/>
          </a:prstGeom>
        </p:spPr>
        <p:txBody>
          <a:bodyPr numCol="1"/>
          <a:lstStyle/>
          <a:p>
            <a:r>
              <a:rPr lang="en-US" dirty="0"/>
              <a:t>Click to edit Master title style</a:t>
            </a:r>
            <a:endParaRPr lang="en-GB" altLang="en-GB" dirty="0"/>
          </a:p>
        </p:txBody>
      </p:sp>
      <p:sp>
        <p:nvSpPr>
          <p:cNvPr id="3" name="Content"/>
          <p:cNvSpPr>
            <a:spLocks noGrp="1"/>
          </p:cNvSpPr>
          <p:nvPr>
            <p:ph idx="11"/>
          </p:nvPr>
        </p:nvSpPr>
        <p:spPr>
          <a:xfrm>
            <a:off x="868680" y="1399032"/>
            <a:ext cx="10744200" cy="4928616"/>
          </a:xfrm>
          <a:prstGeom prst="rect">
            <a:avLst/>
          </a:prstGeom>
        </p:spPr>
        <p:txBody>
          <a:bodyPr numCol="1"/>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ltLang="en-GB" dirty="0"/>
          </a:p>
        </p:txBody>
      </p:sp>
    </p:spTree>
    <p:custDataLst>
      <p:tags r:id="rId1"/>
    </p:custDataLst>
    <p:extLst>
      <p:ext uri="{BB962C8B-B14F-4D97-AF65-F5344CB8AC3E}">
        <p14:creationId xmlns:p14="http://schemas.microsoft.com/office/powerpoint/2010/main" val="800788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5C8F-CD51-B09C-F83A-5761FE4729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SN"/>
          </a:p>
        </p:txBody>
      </p:sp>
      <p:sp>
        <p:nvSpPr>
          <p:cNvPr id="3" name="Subtitle 2">
            <a:extLst>
              <a:ext uri="{FF2B5EF4-FFF2-40B4-BE49-F238E27FC236}">
                <a16:creationId xmlns:a16="http://schemas.microsoft.com/office/drawing/2014/main" id="{8BAAB605-9550-9E78-C40A-FDDEF56CC8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SN"/>
          </a:p>
        </p:txBody>
      </p:sp>
      <p:sp>
        <p:nvSpPr>
          <p:cNvPr id="4" name="Date Placeholder 3">
            <a:extLst>
              <a:ext uri="{FF2B5EF4-FFF2-40B4-BE49-F238E27FC236}">
                <a16:creationId xmlns:a16="http://schemas.microsoft.com/office/drawing/2014/main" id="{1BC96F69-7185-686A-13CC-F7930E44E4CB}"/>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5" name="Footer Placeholder 4">
            <a:extLst>
              <a:ext uri="{FF2B5EF4-FFF2-40B4-BE49-F238E27FC236}">
                <a16:creationId xmlns:a16="http://schemas.microsoft.com/office/drawing/2014/main" id="{844ADD71-C937-C9EF-42D5-AFB2E2AA8EBF}"/>
              </a:ext>
            </a:extLst>
          </p:cNvPr>
          <p:cNvSpPr>
            <a:spLocks noGrp="1"/>
          </p:cNvSpPr>
          <p:nvPr>
            <p:ph type="ftr" sz="quarter" idx="11"/>
          </p:nvPr>
        </p:nvSpPr>
        <p:spPr/>
        <p:txBody>
          <a:bodyPr/>
          <a:lstStyle/>
          <a:p>
            <a:endParaRPr lang="fr-SN"/>
          </a:p>
        </p:txBody>
      </p:sp>
      <p:sp>
        <p:nvSpPr>
          <p:cNvPr id="6" name="Slide Number Placeholder 5">
            <a:extLst>
              <a:ext uri="{FF2B5EF4-FFF2-40B4-BE49-F238E27FC236}">
                <a16:creationId xmlns:a16="http://schemas.microsoft.com/office/drawing/2014/main" id="{5C689EE4-1F5F-D802-6BD5-609F2A5E10BA}"/>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139799554"/>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67600-D0A1-D479-61C8-84B8814C58F6}"/>
              </a:ext>
            </a:extLst>
          </p:cNvPr>
          <p:cNvSpPr>
            <a:spLocks noGrp="1"/>
          </p:cNvSpPr>
          <p:nvPr>
            <p:ph type="title"/>
          </p:nvPr>
        </p:nvSpPr>
        <p:spPr/>
        <p:txBody>
          <a:bodyPr/>
          <a:lstStyle/>
          <a:p>
            <a:r>
              <a:rPr lang="en-US"/>
              <a:t>Click to edit Master title style</a:t>
            </a:r>
            <a:endParaRPr lang="fr-SN"/>
          </a:p>
        </p:txBody>
      </p:sp>
      <p:sp>
        <p:nvSpPr>
          <p:cNvPr id="3" name="Content Placeholder 2">
            <a:extLst>
              <a:ext uri="{FF2B5EF4-FFF2-40B4-BE49-F238E27FC236}">
                <a16:creationId xmlns:a16="http://schemas.microsoft.com/office/drawing/2014/main" id="{F99DCB2F-2005-1F28-20B8-112A811A26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SN"/>
          </a:p>
        </p:txBody>
      </p:sp>
      <p:sp>
        <p:nvSpPr>
          <p:cNvPr id="4" name="Date Placeholder 3">
            <a:extLst>
              <a:ext uri="{FF2B5EF4-FFF2-40B4-BE49-F238E27FC236}">
                <a16:creationId xmlns:a16="http://schemas.microsoft.com/office/drawing/2014/main" id="{448606DA-B252-9E2A-4E69-0FE61784AE69}"/>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5" name="Footer Placeholder 4">
            <a:extLst>
              <a:ext uri="{FF2B5EF4-FFF2-40B4-BE49-F238E27FC236}">
                <a16:creationId xmlns:a16="http://schemas.microsoft.com/office/drawing/2014/main" id="{CFA22557-DB6F-F4EC-3266-7E35F4F3D359}"/>
              </a:ext>
            </a:extLst>
          </p:cNvPr>
          <p:cNvSpPr>
            <a:spLocks noGrp="1"/>
          </p:cNvSpPr>
          <p:nvPr>
            <p:ph type="ftr" sz="quarter" idx="11"/>
          </p:nvPr>
        </p:nvSpPr>
        <p:spPr/>
        <p:txBody>
          <a:bodyPr/>
          <a:lstStyle/>
          <a:p>
            <a:endParaRPr lang="fr-SN"/>
          </a:p>
        </p:txBody>
      </p:sp>
      <p:sp>
        <p:nvSpPr>
          <p:cNvPr id="6" name="Slide Number Placeholder 5">
            <a:extLst>
              <a:ext uri="{FF2B5EF4-FFF2-40B4-BE49-F238E27FC236}">
                <a16:creationId xmlns:a16="http://schemas.microsoft.com/office/drawing/2014/main" id="{2ED053E0-A4FE-E121-03A1-E81482BA19CC}"/>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743331298"/>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3D85-F6CF-1549-BC77-1181F9C2ED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SN"/>
          </a:p>
        </p:txBody>
      </p:sp>
      <p:sp>
        <p:nvSpPr>
          <p:cNvPr id="3" name="Text Placeholder 2">
            <a:extLst>
              <a:ext uri="{FF2B5EF4-FFF2-40B4-BE49-F238E27FC236}">
                <a16:creationId xmlns:a16="http://schemas.microsoft.com/office/drawing/2014/main" id="{97D76D93-304E-0B2A-9895-6948BAA67A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01C59-7049-6DD8-2C64-49D17E56FDC0}"/>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5" name="Footer Placeholder 4">
            <a:extLst>
              <a:ext uri="{FF2B5EF4-FFF2-40B4-BE49-F238E27FC236}">
                <a16:creationId xmlns:a16="http://schemas.microsoft.com/office/drawing/2014/main" id="{BA1421FA-0AA0-FB46-A51A-E266A366EA53}"/>
              </a:ext>
            </a:extLst>
          </p:cNvPr>
          <p:cNvSpPr>
            <a:spLocks noGrp="1"/>
          </p:cNvSpPr>
          <p:nvPr>
            <p:ph type="ftr" sz="quarter" idx="11"/>
          </p:nvPr>
        </p:nvSpPr>
        <p:spPr/>
        <p:txBody>
          <a:bodyPr/>
          <a:lstStyle/>
          <a:p>
            <a:endParaRPr lang="fr-SN"/>
          </a:p>
        </p:txBody>
      </p:sp>
      <p:sp>
        <p:nvSpPr>
          <p:cNvPr id="6" name="Slide Number Placeholder 5">
            <a:extLst>
              <a:ext uri="{FF2B5EF4-FFF2-40B4-BE49-F238E27FC236}">
                <a16:creationId xmlns:a16="http://schemas.microsoft.com/office/drawing/2014/main" id="{83644286-3F49-4F76-ACC0-3A708746C2E4}"/>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1876312627"/>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EFAD8-BEE3-2093-436C-58798231251C}"/>
              </a:ext>
            </a:extLst>
          </p:cNvPr>
          <p:cNvSpPr>
            <a:spLocks noGrp="1"/>
          </p:cNvSpPr>
          <p:nvPr>
            <p:ph type="title"/>
          </p:nvPr>
        </p:nvSpPr>
        <p:spPr/>
        <p:txBody>
          <a:bodyPr/>
          <a:lstStyle/>
          <a:p>
            <a:r>
              <a:rPr lang="en-US"/>
              <a:t>Click to edit Master title style</a:t>
            </a:r>
            <a:endParaRPr lang="fr-SN"/>
          </a:p>
        </p:txBody>
      </p:sp>
      <p:sp>
        <p:nvSpPr>
          <p:cNvPr id="3" name="Content Placeholder 2">
            <a:extLst>
              <a:ext uri="{FF2B5EF4-FFF2-40B4-BE49-F238E27FC236}">
                <a16:creationId xmlns:a16="http://schemas.microsoft.com/office/drawing/2014/main" id="{3D1E5A4B-A2A5-9C01-F0A5-CEBFC45EF7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SN"/>
          </a:p>
        </p:txBody>
      </p:sp>
      <p:sp>
        <p:nvSpPr>
          <p:cNvPr id="4" name="Content Placeholder 3">
            <a:extLst>
              <a:ext uri="{FF2B5EF4-FFF2-40B4-BE49-F238E27FC236}">
                <a16:creationId xmlns:a16="http://schemas.microsoft.com/office/drawing/2014/main" id="{414D7B5E-4EF8-9848-1EC7-68825C1DF4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SN"/>
          </a:p>
        </p:txBody>
      </p:sp>
      <p:sp>
        <p:nvSpPr>
          <p:cNvPr id="5" name="Date Placeholder 4">
            <a:extLst>
              <a:ext uri="{FF2B5EF4-FFF2-40B4-BE49-F238E27FC236}">
                <a16:creationId xmlns:a16="http://schemas.microsoft.com/office/drawing/2014/main" id="{6E79B18A-5E51-60DE-77B5-8942C6A657DF}"/>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6" name="Footer Placeholder 5">
            <a:extLst>
              <a:ext uri="{FF2B5EF4-FFF2-40B4-BE49-F238E27FC236}">
                <a16:creationId xmlns:a16="http://schemas.microsoft.com/office/drawing/2014/main" id="{D4AEBBE6-7259-07C1-7438-2CD9F9432144}"/>
              </a:ext>
            </a:extLst>
          </p:cNvPr>
          <p:cNvSpPr>
            <a:spLocks noGrp="1"/>
          </p:cNvSpPr>
          <p:nvPr>
            <p:ph type="ftr" sz="quarter" idx="11"/>
          </p:nvPr>
        </p:nvSpPr>
        <p:spPr/>
        <p:txBody>
          <a:bodyPr/>
          <a:lstStyle/>
          <a:p>
            <a:endParaRPr lang="fr-SN"/>
          </a:p>
        </p:txBody>
      </p:sp>
      <p:sp>
        <p:nvSpPr>
          <p:cNvPr id="7" name="Slide Number Placeholder 6">
            <a:extLst>
              <a:ext uri="{FF2B5EF4-FFF2-40B4-BE49-F238E27FC236}">
                <a16:creationId xmlns:a16="http://schemas.microsoft.com/office/drawing/2014/main" id="{22C319D3-CB0A-E074-9BF2-277DCC61CE7A}"/>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3081034924"/>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E477-B364-773A-57C9-F87AA4D34529}"/>
              </a:ext>
            </a:extLst>
          </p:cNvPr>
          <p:cNvSpPr>
            <a:spLocks noGrp="1"/>
          </p:cNvSpPr>
          <p:nvPr>
            <p:ph type="title"/>
          </p:nvPr>
        </p:nvSpPr>
        <p:spPr>
          <a:xfrm>
            <a:off x="839788" y="365125"/>
            <a:ext cx="10515600" cy="1325563"/>
          </a:xfrm>
        </p:spPr>
        <p:txBody>
          <a:bodyPr/>
          <a:lstStyle/>
          <a:p>
            <a:r>
              <a:rPr lang="en-US"/>
              <a:t>Click to edit Master title style</a:t>
            </a:r>
            <a:endParaRPr lang="fr-SN"/>
          </a:p>
        </p:txBody>
      </p:sp>
      <p:sp>
        <p:nvSpPr>
          <p:cNvPr id="3" name="Text Placeholder 2">
            <a:extLst>
              <a:ext uri="{FF2B5EF4-FFF2-40B4-BE49-F238E27FC236}">
                <a16:creationId xmlns:a16="http://schemas.microsoft.com/office/drawing/2014/main" id="{41215C31-908D-BA3E-ED4B-B1A418D6A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C60770-C628-A5EB-F408-8406E79350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SN"/>
          </a:p>
        </p:txBody>
      </p:sp>
      <p:sp>
        <p:nvSpPr>
          <p:cNvPr id="5" name="Text Placeholder 4">
            <a:extLst>
              <a:ext uri="{FF2B5EF4-FFF2-40B4-BE49-F238E27FC236}">
                <a16:creationId xmlns:a16="http://schemas.microsoft.com/office/drawing/2014/main" id="{67AB23F0-C1F6-CABF-A74D-383CE56D56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4AEEE7-7A88-CAC0-E2E2-0ACDB512B1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SN"/>
          </a:p>
        </p:txBody>
      </p:sp>
      <p:sp>
        <p:nvSpPr>
          <p:cNvPr id="7" name="Date Placeholder 6">
            <a:extLst>
              <a:ext uri="{FF2B5EF4-FFF2-40B4-BE49-F238E27FC236}">
                <a16:creationId xmlns:a16="http://schemas.microsoft.com/office/drawing/2014/main" id="{E1FA47C6-702C-B27C-D388-C3383C390744}"/>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8" name="Footer Placeholder 7">
            <a:extLst>
              <a:ext uri="{FF2B5EF4-FFF2-40B4-BE49-F238E27FC236}">
                <a16:creationId xmlns:a16="http://schemas.microsoft.com/office/drawing/2014/main" id="{D323D90B-9B36-80E0-96EB-EDFB2C9F5367}"/>
              </a:ext>
            </a:extLst>
          </p:cNvPr>
          <p:cNvSpPr>
            <a:spLocks noGrp="1"/>
          </p:cNvSpPr>
          <p:nvPr>
            <p:ph type="ftr" sz="quarter" idx="11"/>
          </p:nvPr>
        </p:nvSpPr>
        <p:spPr/>
        <p:txBody>
          <a:bodyPr/>
          <a:lstStyle/>
          <a:p>
            <a:endParaRPr lang="fr-SN"/>
          </a:p>
        </p:txBody>
      </p:sp>
      <p:sp>
        <p:nvSpPr>
          <p:cNvPr id="9" name="Slide Number Placeholder 8">
            <a:extLst>
              <a:ext uri="{FF2B5EF4-FFF2-40B4-BE49-F238E27FC236}">
                <a16:creationId xmlns:a16="http://schemas.microsoft.com/office/drawing/2014/main" id="{728EBAAF-35AD-4193-D21D-82247417FD81}"/>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2926750641"/>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BF98-F9D6-D4DE-710E-C71C89642308}"/>
              </a:ext>
            </a:extLst>
          </p:cNvPr>
          <p:cNvSpPr>
            <a:spLocks noGrp="1"/>
          </p:cNvSpPr>
          <p:nvPr>
            <p:ph type="title"/>
          </p:nvPr>
        </p:nvSpPr>
        <p:spPr/>
        <p:txBody>
          <a:bodyPr/>
          <a:lstStyle/>
          <a:p>
            <a:r>
              <a:rPr lang="en-US"/>
              <a:t>Click to edit Master title style</a:t>
            </a:r>
            <a:endParaRPr lang="fr-SN"/>
          </a:p>
        </p:txBody>
      </p:sp>
      <p:sp>
        <p:nvSpPr>
          <p:cNvPr id="3" name="Date Placeholder 2">
            <a:extLst>
              <a:ext uri="{FF2B5EF4-FFF2-40B4-BE49-F238E27FC236}">
                <a16:creationId xmlns:a16="http://schemas.microsoft.com/office/drawing/2014/main" id="{59858365-E69F-F184-876B-D42B97417803}"/>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4" name="Footer Placeholder 3">
            <a:extLst>
              <a:ext uri="{FF2B5EF4-FFF2-40B4-BE49-F238E27FC236}">
                <a16:creationId xmlns:a16="http://schemas.microsoft.com/office/drawing/2014/main" id="{3FD32FC9-002A-2F9B-F2F0-3FAC7534DAF1}"/>
              </a:ext>
            </a:extLst>
          </p:cNvPr>
          <p:cNvSpPr>
            <a:spLocks noGrp="1"/>
          </p:cNvSpPr>
          <p:nvPr>
            <p:ph type="ftr" sz="quarter" idx="11"/>
          </p:nvPr>
        </p:nvSpPr>
        <p:spPr/>
        <p:txBody>
          <a:bodyPr/>
          <a:lstStyle/>
          <a:p>
            <a:endParaRPr lang="fr-SN"/>
          </a:p>
        </p:txBody>
      </p:sp>
      <p:sp>
        <p:nvSpPr>
          <p:cNvPr id="5" name="Slide Number Placeholder 4">
            <a:extLst>
              <a:ext uri="{FF2B5EF4-FFF2-40B4-BE49-F238E27FC236}">
                <a16:creationId xmlns:a16="http://schemas.microsoft.com/office/drawing/2014/main" id="{B5C330A8-5538-D8B4-B885-4A9EBABDE880}"/>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4253986783"/>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11D019-0AC2-E545-7E29-DDE52E20A31F}"/>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3" name="Footer Placeholder 2">
            <a:extLst>
              <a:ext uri="{FF2B5EF4-FFF2-40B4-BE49-F238E27FC236}">
                <a16:creationId xmlns:a16="http://schemas.microsoft.com/office/drawing/2014/main" id="{A1F1570B-2796-0715-6055-EB8B60911A76}"/>
              </a:ext>
            </a:extLst>
          </p:cNvPr>
          <p:cNvSpPr>
            <a:spLocks noGrp="1"/>
          </p:cNvSpPr>
          <p:nvPr>
            <p:ph type="ftr" sz="quarter" idx="11"/>
          </p:nvPr>
        </p:nvSpPr>
        <p:spPr/>
        <p:txBody>
          <a:bodyPr/>
          <a:lstStyle/>
          <a:p>
            <a:endParaRPr lang="fr-SN"/>
          </a:p>
        </p:txBody>
      </p:sp>
      <p:sp>
        <p:nvSpPr>
          <p:cNvPr id="4" name="Slide Number Placeholder 3">
            <a:extLst>
              <a:ext uri="{FF2B5EF4-FFF2-40B4-BE49-F238E27FC236}">
                <a16:creationId xmlns:a16="http://schemas.microsoft.com/office/drawing/2014/main" id="{3E9A014C-EEDF-C6E2-7E84-DE1050DBFB2B}"/>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3469617987"/>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23A25-3DDF-79F7-5F6A-898F0FFF844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2F1FC57-3D76-31F0-F085-B179647CC42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529804-DCFB-E68E-BE15-25A40B03C2A0}"/>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5" name="Espace réservé du pied de page 4">
            <a:extLst>
              <a:ext uri="{FF2B5EF4-FFF2-40B4-BE49-F238E27FC236}">
                <a16:creationId xmlns:a16="http://schemas.microsoft.com/office/drawing/2014/main" id="{DB67D05F-CFFD-E854-2DC3-F793CC35B278}"/>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2EC1A333-9739-22DC-EE6A-45DFDBC17DBD}"/>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8190243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B964F-23ED-79C6-4751-2A2EDC734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SN"/>
          </a:p>
        </p:txBody>
      </p:sp>
      <p:sp>
        <p:nvSpPr>
          <p:cNvPr id="3" name="Content Placeholder 2">
            <a:extLst>
              <a:ext uri="{FF2B5EF4-FFF2-40B4-BE49-F238E27FC236}">
                <a16:creationId xmlns:a16="http://schemas.microsoft.com/office/drawing/2014/main" id="{37F25D4E-4A81-9F6E-EC56-B82EF9776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SN"/>
          </a:p>
        </p:txBody>
      </p:sp>
      <p:sp>
        <p:nvSpPr>
          <p:cNvPr id="4" name="Text Placeholder 3">
            <a:extLst>
              <a:ext uri="{FF2B5EF4-FFF2-40B4-BE49-F238E27FC236}">
                <a16:creationId xmlns:a16="http://schemas.microsoft.com/office/drawing/2014/main" id="{0C17BBBC-701A-C793-99A0-ED0E674D3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1DE7C4-1002-0B84-1EE8-8A7EB97D3663}"/>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6" name="Footer Placeholder 5">
            <a:extLst>
              <a:ext uri="{FF2B5EF4-FFF2-40B4-BE49-F238E27FC236}">
                <a16:creationId xmlns:a16="http://schemas.microsoft.com/office/drawing/2014/main" id="{93F81E55-8B5D-A454-BB94-2E28DBE7BA4D}"/>
              </a:ext>
            </a:extLst>
          </p:cNvPr>
          <p:cNvSpPr>
            <a:spLocks noGrp="1"/>
          </p:cNvSpPr>
          <p:nvPr>
            <p:ph type="ftr" sz="quarter" idx="11"/>
          </p:nvPr>
        </p:nvSpPr>
        <p:spPr/>
        <p:txBody>
          <a:bodyPr/>
          <a:lstStyle/>
          <a:p>
            <a:endParaRPr lang="fr-SN"/>
          </a:p>
        </p:txBody>
      </p:sp>
      <p:sp>
        <p:nvSpPr>
          <p:cNvPr id="7" name="Slide Number Placeholder 6">
            <a:extLst>
              <a:ext uri="{FF2B5EF4-FFF2-40B4-BE49-F238E27FC236}">
                <a16:creationId xmlns:a16="http://schemas.microsoft.com/office/drawing/2014/main" id="{389F52AF-D943-E16C-D9D6-EC1432F10D9C}"/>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4035207246"/>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E6328-1A34-C182-C963-78E0D5405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SN"/>
          </a:p>
        </p:txBody>
      </p:sp>
      <p:sp>
        <p:nvSpPr>
          <p:cNvPr id="3" name="Picture Placeholder 2">
            <a:extLst>
              <a:ext uri="{FF2B5EF4-FFF2-40B4-BE49-F238E27FC236}">
                <a16:creationId xmlns:a16="http://schemas.microsoft.com/office/drawing/2014/main" id="{2A927F19-B3F8-6C4E-EAF7-6DE81DD278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SN"/>
          </a:p>
        </p:txBody>
      </p:sp>
      <p:sp>
        <p:nvSpPr>
          <p:cNvPr id="4" name="Text Placeholder 3">
            <a:extLst>
              <a:ext uri="{FF2B5EF4-FFF2-40B4-BE49-F238E27FC236}">
                <a16:creationId xmlns:a16="http://schemas.microsoft.com/office/drawing/2014/main" id="{276CC137-A8B1-19E2-CC70-449542154C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A7FB5-BB0E-9920-AC22-57C87EC8749B}"/>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6" name="Footer Placeholder 5">
            <a:extLst>
              <a:ext uri="{FF2B5EF4-FFF2-40B4-BE49-F238E27FC236}">
                <a16:creationId xmlns:a16="http://schemas.microsoft.com/office/drawing/2014/main" id="{C9054F72-591B-DFB8-922F-60AA42EA4690}"/>
              </a:ext>
            </a:extLst>
          </p:cNvPr>
          <p:cNvSpPr>
            <a:spLocks noGrp="1"/>
          </p:cNvSpPr>
          <p:nvPr>
            <p:ph type="ftr" sz="quarter" idx="11"/>
          </p:nvPr>
        </p:nvSpPr>
        <p:spPr/>
        <p:txBody>
          <a:bodyPr/>
          <a:lstStyle/>
          <a:p>
            <a:endParaRPr lang="fr-SN"/>
          </a:p>
        </p:txBody>
      </p:sp>
      <p:sp>
        <p:nvSpPr>
          <p:cNvPr id="7" name="Slide Number Placeholder 6">
            <a:extLst>
              <a:ext uri="{FF2B5EF4-FFF2-40B4-BE49-F238E27FC236}">
                <a16:creationId xmlns:a16="http://schemas.microsoft.com/office/drawing/2014/main" id="{28EE500F-9BC6-EBB6-9AA6-A9FFB392B8FD}"/>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2998793394"/>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35D0-18E2-0271-D4CC-9260097819AD}"/>
              </a:ext>
            </a:extLst>
          </p:cNvPr>
          <p:cNvSpPr>
            <a:spLocks noGrp="1"/>
          </p:cNvSpPr>
          <p:nvPr>
            <p:ph type="title"/>
          </p:nvPr>
        </p:nvSpPr>
        <p:spPr/>
        <p:txBody>
          <a:bodyPr/>
          <a:lstStyle/>
          <a:p>
            <a:r>
              <a:rPr lang="en-US"/>
              <a:t>Click to edit Master title style</a:t>
            </a:r>
            <a:endParaRPr lang="fr-SN"/>
          </a:p>
        </p:txBody>
      </p:sp>
      <p:sp>
        <p:nvSpPr>
          <p:cNvPr id="3" name="Vertical Text Placeholder 2">
            <a:extLst>
              <a:ext uri="{FF2B5EF4-FFF2-40B4-BE49-F238E27FC236}">
                <a16:creationId xmlns:a16="http://schemas.microsoft.com/office/drawing/2014/main" id="{A8977846-90F1-71BC-1EDE-52AB5A1266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SN"/>
          </a:p>
        </p:txBody>
      </p:sp>
      <p:sp>
        <p:nvSpPr>
          <p:cNvPr id="4" name="Date Placeholder 3">
            <a:extLst>
              <a:ext uri="{FF2B5EF4-FFF2-40B4-BE49-F238E27FC236}">
                <a16:creationId xmlns:a16="http://schemas.microsoft.com/office/drawing/2014/main" id="{C81BABBA-E8CA-98BE-8600-7C57B65645E4}"/>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5" name="Footer Placeholder 4">
            <a:extLst>
              <a:ext uri="{FF2B5EF4-FFF2-40B4-BE49-F238E27FC236}">
                <a16:creationId xmlns:a16="http://schemas.microsoft.com/office/drawing/2014/main" id="{B40D0123-DAFC-E66C-7553-9D29C8BE52FB}"/>
              </a:ext>
            </a:extLst>
          </p:cNvPr>
          <p:cNvSpPr>
            <a:spLocks noGrp="1"/>
          </p:cNvSpPr>
          <p:nvPr>
            <p:ph type="ftr" sz="quarter" idx="11"/>
          </p:nvPr>
        </p:nvSpPr>
        <p:spPr/>
        <p:txBody>
          <a:bodyPr/>
          <a:lstStyle/>
          <a:p>
            <a:endParaRPr lang="fr-SN"/>
          </a:p>
        </p:txBody>
      </p:sp>
      <p:sp>
        <p:nvSpPr>
          <p:cNvPr id="6" name="Slide Number Placeholder 5">
            <a:extLst>
              <a:ext uri="{FF2B5EF4-FFF2-40B4-BE49-F238E27FC236}">
                <a16:creationId xmlns:a16="http://schemas.microsoft.com/office/drawing/2014/main" id="{2BE9B7A9-693D-28F0-A3D7-1D83E6027B22}"/>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3964965283"/>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616F6A-4E84-64B7-9B41-02AD52B2E0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SN"/>
          </a:p>
        </p:txBody>
      </p:sp>
      <p:sp>
        <p:nvSpPr>
          <p:cNvPr id="3" name="Vertical Text Placeholder 2">
            <a:extLst>
              <a:ext uri="{FF2B5EF4-FFF2-40B4-BE49-F238E27FC236}">
                <a16:creationId xmlns:a16="http://schemas.microsoft.com/office/drawing/2014/main" id="{B14ED440-BB9C-F3D2-B625-5AE1594468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SN"/>
          </a:p>
        </p:txBody>
      </p:sp>
      <p:sp>
        <p:nvSpPr>
          <p:cNvPr id="4" name="Date Placeholder 3">
            <a:extLst>
              <a:ext uri="{FF2B5EF4-FFF2-40B4-BE49-F238E27FC236}">
                <a16:creationId xmlns:a16="http://schemas.microsoft.com/office/drawing/2014/main" id="{2EDE4CB9-CD11-6E5F-C527-523A186613AF}"/>
              </a:ext>
            </a:extLst>
          </p:cNvPr>
          <p:cNvSpPr>
            <a:spLocks noGrp="1"/>
          </p:cNvSpPr>
          <p:nvPr>
            <p:ph type="dt" sz="half" idx="10"/>
          </p:nvPr>
        </p:nvSpPr>
        <p:spPr/>
        <p:txBody>
          <a:bodyPr/>
          <a:lstStyle/>
          <a:p>
            <a:fld id="{E99A2182-1340-4211-8658-BF3D99FD0DBC}" type="datetimeFigureOut">
              <a:rPr lang="fr-SN" smtClean="0"/>
              <a:t>15/06/2025</a:t>
            </a:fld>
            <a:endParaRPr lang="fr-SN"/>
          </a:p>
        </p:txBody>
      </p:sp>
      <p:sp>
        <p:nvSpPr>
          <p:cNvPr id="5" name="Footer Placeholder 4">
            <a:extLst>
              <a:ext uri="{FF2B5EF4-FFF2-40B4-BE49-F238E27FC236}">
                <a16:creationId xmlns:a16="http://schemas.microsoft.com/office/drawing/2014/main" id="{87991839-4503-6E20-A20E-F3F3826FD104}"/>
              </a:ext>
            </a:extLst>
          </p:cNvPr>
          <p:cNvSpPr>
            <a:spLocks noGrp="1"/>
          </p:cNvSpPr>
          <p:nvPr>
            <p:ph type="ftr" sz="quarter" idx="11"/>
          </p:nvPr>
        </p:nvSpPr>
        <p:spPr/>
        <p:txBody>
          <a:bodyPr/>
          <a:lstStyle/>
          <a:p>
            <a:endParaRPr lang="fr-SN"/>
          </a:p>
        </p:txBody>
      </p:sp>
      <p:sp>
        <p:nvSpPr>
          <p:cNvPr id="6" name="Slide Number Placeholder 5">
            <a:extLst>
              <a:ext uri="{FF2B5EF4-FFF2-40B4-BE49-F238E27FC236}">
                <a16:creationId xmlns:a16="http://schemas.microsoft.com/office/drawing/2014/main" id="{D35F32E5-7489-A2FD-18E2-AFD7BCF6BE39}"/>
              </a:ext>
            </a:extLst>
          </p:cNvPr>
          <p:cNvSpPr>
            <a:spLocks noGrp="1"/>
          </p:cNvSpPr>
          <p:nvPr>
            <p:ph type="sldNum" sz="quarter" idx="12"/>
          </p:nvPr>
        </p:nvSpPr>
        <p:spPr/>
        <p:txBody>
          <a:bodyPr/>
          <a:lstStyle/>
          <a:p>
            <a:fld id="{A4C2147E-B30B-45D3-AFE0-B645D4977702}" type="slidenum">
              <a:rPr lang="fr-SN" smtClean="0"/>
              <a:t>‹N°›</a:t>
            </a:fld>
            <a:endParaRPr lang="fr-SN"/>
          </a:p>
        </p:txBody>
      </p:sp>
    </p:spTree>
    <p:extLst>
      <p:ext uri="{BB962C8B-B14F-4D97-AF65-F5344CB8AC3E}">
        <p14:creationId xmlns:p14="http://schemas.microsoft.com/office/powerpoint/2010/main" val="1172129816"/>
      </p:ext>
    </p:extLst>
  </p:cSld>
  <p:clrMapOvr>
    <a:masterClrMapping/>
  </p:clrMapOvr>
  <mc:AlternateContent xmlns:mc="http://schemas.openxmlformats.org/markup-compatibility/2006" xmlns:p14="http://schemas.microsoft.com/office/powerpoint/2010/main">
    <mc:Choice Requires="p14">
      <p:transition spd="slow" p14:dur="1250">
        <p:sndAc>
          <p:stSnd>
            <p:snd r:embed="rId1" name="click.wav"/>
          </p:stSnd>
        </p:sndAc>
      </p:transition>
    </mc:Choice>
    <mc:Fallback xmlns="">
      <p:transition spd="slow">
        <p:sndAc>
          <p:stSnd>
            <p:snd r:embed="rId3" name="click.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1D5C3B-E7DB-CC4A-459D-CBEDF77E3F7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20EEFFE-8D30-AFFB-D8C3-1347B57410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2348C9EB-E974-A91F-31F6-3F40C3F23D5D}"/>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5" name="Espace réservé du pied de page 4">
            <a:extLst>
              <a:ext uri="{FF2B5EF4-FFF2-40B4-BE49-F238E27FC236}">
                <a16:creationId xmlns:a16="http://schemas.microsoft.com/office/drawing/2014/main" id="{E7317FEF-6066-6652-D92C-5F8B98ABD218}"/>
              </a:ext>
            </a:extLst>
          </p:cNvPr>
          <p:cNvSpPr>
            <a:spLocks noGrp="1"/>
          </p:cNvSpPr>
          <p:nvPr>
            <p:ph type="ftr" sz="quarter" idx="11"/>
          </p:nvPr>
        </p:nvSpPr>
        <p:spPr/>
        <p:txBody>
          <a:bodyPr/>
          <a:lstStyle/>
          <a:p>
            <a:endParaRPr lang="en-US" dirty="0"/>
          </a:p>
        </p:txBody>
      </p:sp>
      <p:sp>
        <p:nvSpPr>
          <p:cNvPr id="6" name="Espace réservé du numéro de diapositive 5">
            <a:extLst>
              <a:ext uri="{FF2B5EF4-FFF2-40B4-BE49-F238E27FC236}">
                <a16:creationId xmlns:a16="http://schemas.microsoft.com/office/drawing/2014/main" id="{91878D49-25CA-9F35-B00B-3130509DEF38}"/>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2857042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49CE01-288E-C711-9898-EC57A10EBA8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20BF427-9370-1979-0E07-DFC94CA14EB7}"/>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26402A9-A2F3-BB70-BBEB-65DBC62D02D0}"/>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383378B-A1DE-D6C9-9D91-B5E47BF6E896}"/>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6" name="Espace réservé du pied de page 5">
            <a:extLst>
              <a:ext uri="{FF2B5EF4-FFF2-40B4-BE49-F238E27FC236}">
                <a16:creationId xmlns:a16="http://schemas.microsoft.com/office/drawing/2014/main" id="{BBD12F82-ADDF-1DB1-3696-91695AC90DB7}"/>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B7FC1E71-1728-E4D6-4A6B-8CBDC95C084F}"/>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91887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1C8D6B-1163-6A15-33AB-F0BEFCB8762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BFD4355F-7406-87A2-E879-18468A1616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3808382-BFDE-7BB1-5A91-F75C944D329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EF7140D3-ABC6-4DEA-2137-463BABB813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5604220-E8F7-D7E7-2A3A-EA583715453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991B122E-51ED-F4AC-70F2-AD7092A0E721}"/>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8" name="Espace réservé du pied de page 7">
            <a:extLst>
              <a:ext uri="{FF2B5EF4-FFF2-40B4-BE49-F238E27FC236}">
                <a16:creationId xmlns:a16="http://schemas.microsoft.com/office/drawing/2014/main" id="{391FA2CF-06B1-4034-CADA-C4C235760836}"/>
              </a:ext>
            </a:extLst>
          </p:cNvPr>
          <p:cNvSpPr>
            <a:spLocks noGrp="1"/>
          </p:cNvSpPr>
          <p:nvPr>
            <p:ph type="ftr" sz="quarter" idx="11"/>
          </p:nvPr>
        </p:nvSpPr>
        <p:spPr/>
        <p:txBody>
          <a:bodyPr/>
          <a:lstStyle/>
          <a:p>
            <a:endParaRPr lang="en-US" dirty="0"/>
          </a:p>
        </p:txBody>
      </p:sp>
      <p:sp>
        <p:nvSpPr>
          <p:cNvPr id="9" name="Espace réservé du numéro de diapositive 8">
            <a:extLst>
              <a:ext uri="{FF2B5EF4-FFF2-40B4-BE49-F238E27FC236}">
                <a16:creationId xmlns:a16="http://schemas.microsoft.com/office/drawing/2014/main" id="{B655DB12-C4BC-D122-ED75-F52319C9033D}"/>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3540565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35E48F-7D3C-AD50-FF9F-905D51A837B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8BDC00F-48C9-29B0-ED7C-88FD0C0ECA9F}"/>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4" name="Espace réservé du pied de page 3">
            <a:extLst>
              <a:ext uri="{FF2B5EF4-FFF2-40B4-BE49-F238E27FC236}">
                <a16:creationId xmlns:a16="http://schemas.microsoft.com/office/drawing/2014/main" id="{9C7C6332-4A3C-9D86-952A-AEDD347CA196}"/>
              </a:ext>
            </a:extLst>
          </p:cNvPr>
          <p:cNvSpPr>
            <a:spLocks noGrp="1"/>
          </p:cNvSpPr>
          <p:nvPr>
            <p:ph type="ftr" sz="quarter" idx="11"/>
          </p:nvPr>
        </p:nvSpPr>
        <p:spPr/>
        <p:txBody>
          <a:bodyPr/>
          <a:lstStyle/>
          <a:p>
            <a:endParaRPr lang="en-US" dirty="0"/>
          </a:p>
        </p:txBody>
      </p:sp>
      <p:sp>
        <p:nvSpPr>
          <p:cNvPr id="5" name="Espace réservé du numéro de diapositive 4">
            <a:extLst>
              <a:ext uri="{FF2B5EF4-FFF2-40B4-BE49-F238E27FC236}">
                <a16:creationId xmlns:a16="http://schemas.microsoft.com/office/drawing/2014/main" id="{70E6FF1B-5F98-96A8-7AD8-40374B35B867}"/>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1237319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F03AB2B-F2E2-24EF-8D84-60228CE849BE}"/>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3" name="Espace réservé du pied de page 2">
            <a:extLst>
              <a:ext uri="{FF2B5EF4-FFF2-40B4-BE49-F238E27FC236}">
                <a16:creationId xmlns:a16="http://schemas.microsoft.com/office/drawing/2014/main" id="{7C0DB2AF-1365-1AA2-C744-DE71E0AA4E22}"/>
              </a:ext>
            </a:extLst>
          </p:cNvPr>
          <p:cNvSpPr>
            <a:spLocks noGrp="1"/>
          </p:cNvSpPr>
          <p:nvPr>
            <p:ph type="ftr" sz="quarter" idx="1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293C247B-5128-8BDA-2ABD-5EEB4AE70034}"/>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339020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78C1B1-0200-096E-0424-F85A08CCACA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E5A2218-B484-2AC1-77BC-0CBF0A2271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1DEE2C38-53AA-26CD-A8ED-5F53DC6503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562846D-C7ED-94BE-74B2-086116915C92}"/>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6" name="Espace réservé du pied de page 5">
            <a:extLst>
              <a:ext uri="{FF2B5EF4-FFF2-40B4-BE49-F238E27FC236}">
                <a16:creationId xmlns:a16="http://schemas.microsoft.com/office/drawing/2014/main" id="{C674E0EB-92E9-A6CE-D97E-DAFD24C419FC}"/>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AB234D44-E3D4-38CF-89F0-B3B611A2B61F}"/>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726408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8F1DF0-FA3B-66D9-33DC-B9F5FE73EDD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7FC5C1FD-9132-3B06-0350-48A6359DCC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28A0609-6486-626C-30EF-958323D811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7694838-A096-6AE2-C7C2-C32BD90B49FB}"/>
              </a:ext>
            </a:extLst>
          </p:cNvPr>
          <p:cNvSpPr>
            <a:spLocks noGrp="1"/>
          </p:cNvSpPr>
          <p:nvPr>
            <p:ph type="dt" sz="half" idx="10"/>
          </p:nvPr>
        </p:nvSpPr>
        <p:spPr/>
        <p:txBody>
          <a:bodyPr/>
          <a:lstStyle/>
          <a:p>
            <a:fld id="{7ECE2914-4E17-487A-A4E5-C87617449E51}" type="datetimeFigureOut">
              <a:rPr lang="en-US" smtClean="0"/>
              <a:pPr/>
              <a:t>6/15/2025</a:t>
            </a:fld>
            <a:endParaRPr lang="en-US" dirty="0"/>
          </a:p>
        </p:txBody>
      </p:sp>
      <p:sp>
        <p:nvSpPr>
          <p:cNvPr id="6" name="Espace réservé du pied de page 5">
            <a:extLst>
              <a:ext uri="{FF2B5EF4-FFF2-40B4-BE49-F238E27FC236}">
                <a16:creationId xmlns:a16="http://schemas.microsoft.com/office/drawing/2014/main" id="{B5EF6909-CD0C-B206-C587-C48FC12F522B}"/>
              </a:ext>
            </a:extLst>
          </p:cNvPr>
          <p:cNvSpPr>
            <a:spLocks noGrp="1"/>
          </p:cNvSpPr>
          <p:nvPr>
            <p:ph type="ftr" sz="quarter" idx="11"/>
          </p:nvPr>
        </p:nvSpPr>
        <p:spPr/>
        <p:txBody>
          <a:bodyPr/>
          <a:lstStyle/>
          <a:p>
            <a:endParaRPr lang="en-US" dirty="0"/>
          </a:p>
        </p:txBody>
      </p:sp>
      <p:sp>
        <p:nvSpPr>
          <p:cNvPr id="7" name="Espace réservé du numéro de diapositive 6">
            <a:extLst>
              <a:ext uri="{FF2B5EF4-FFF2-40B4-BE49-F238E27FC236}">
                <a16:creationId xmlns:a16="http://schemas.microsoft.com/office/drawing/2014/main" id="{A81B33DE-66CF-52A3-5859-081DABE8CD03}"/>
              </a:ext>
            </a:extLst>
          </p:cNvPr>
          <p:cNvSpPr>
            <a:spLocks noGrp="1"/>
          </p:cNvSpPr>
          <p:nvPr>
            <p:ph type="sldNum" sz="quarter" idx="12"/>
          </p:nvPr>
        </p:nvSpPr>
        <p:spPr/>
        <p:txBody>
          <a:bodyPr/>
          <a:lstStyle/>
          <a:p>
            <a:fld id="{8F63CC74-D785-4C96-8C6E-EB177D1B9A1D}" type="slidenum">
              <a:rPr lang="en-US" smtClean="0"/>
              <a:pPr/>
              <a:t>‹N°›</a:t>
            </a:fld>
            <a:endParaRPr lang="en-US" dirty="0"/>
          </a:p>
        </p:txBody>
      </p:sp>
    </p:spTree>
    <p:extLst>
      <p:ext uri="{BB962C8B-B14F-4D97-AF65-F5344CB8AC3E}">
        <p14:creationId xmlns:p14="http://schemas.microsoft.com/office/powerpoint/2010/main" val="706238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audio" Target="../media/audio1.wav"/><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6CD19BB-B1C4-EC71-7A2D-8096692489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D24C9A6-AF58-2614-61BE-54C68E089B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1B75FC3-9027-B2BD-8BEA-F41A759778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ECE2914-4E17-487A-A4E5-C87617449E51}" type="datetimeFigureOut">
              <a:rPr lang="en-US" smtClean="0"/>
              <a:pPr/>
              <a:t>6/15/2025</a:t>
            </a:fld>
            <a:endParaRPr lang="en-US" dirty="0"/>
          </a:p>
        </p:txBody>
      </p:sp>
      <p:sp>
        <p:nvSpPr>
          <p:cNvPr id="5" name="Espace réservé du pied de page 4">
            <a:extLst>
              <a:ext uri="{FF2B5EF4-FFF2-40B4-BE49-F238E27FC236}">
                <a16:creationId xmlns:a16="http://schemas.microsoft.com/office/drawing/2014/main" id="{06CC1FC3-E8F7-647E-E2B6-4DD811D7FE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Espace réservé du numéro de diapositive 5">
            <a:extLst>
              <a:ext uri="{FF2B5EF4-FFF2-40B4-BE49-F238E27FC236}">
                <a16:creationId xmlns:a16="http://schemas.microsoft.com/office/drawing/2014/main" id="{9E244F60-57B8-E541-8EAE-AA7867721E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63CC74-D785-4C96-8C6E-EB177D1B9A1D}" type="slidenum">
              <a:rPr lang="en-US" smtClean="0"/>
              <a:pPr/>
              <a:t>‹N°›</a:t>
            </a:fld>
            <a:endParaRPr lang="en-US" dirty="0"/>
          </a:p>
        </p:txBody>
      </p:sp>
      <p:graphicFrame>
        <p:nvGraphicFramePr>
          <p:cNvPr id="7" name="Object 7" hidden="1">
            <a:extLst>
              <a:ext uri="{FF2B5EF4-FFF2-40B4-BE49-F238E27FC236}">
                <a16:creationId xmlns:a16="http://schemas.microsoft.com/office/drawing/2014/main" id="{DCD8DFDB-B276-D828-130C-553B8910DA01}"/>
              </a:ext>
            </a:extLst>
          </p:cNvPr>
          <p:cNvGraphicFramePr>
            <a:graphicFrameLocks noChangeAspect="1"/>
          </p:cNvGraphicFramePr>
          <p:nvPr userDrawn="1">
            <p:custDataLst>
              <p:tags r:id="rId14"/>
            </p:custDataLst>
            <p:extLst>
              <p:ext uri="{D42A27DB-BD31-4B8C-83A1-F6EECF244321}">
                <p14:modId xmlns:p14="http://schemas.microsoft.com/office/powerpoint/2010/main" val="3250551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51" imgH="450" progId="TCLayout.ActiveDocument.1">
                  <p:embed/>
                </p:oleObj>
              </mc:Choice>
              <mc:Fallback>
                <p:oleObj name="think-cell Slide" r:id="rId16" imgW="451" imgH="450" progId="TCLayout.ActiveDocument.1">
                  <p:embed/>
                  <p:pic>
                    <p:nvPicPr>
                      <p:cNvPr id="7" name="Object 7" hidden="1">
                        <a:extLst>
                          <a:ext uri="{FF2B5EF4-FFF2-40B4-BE49-F238E27FC236}">
                            <a16:creationId xmlns:a16="http://schemas.microsoft.com/office/drawing/2014/main" id="{C78D2AC3-A66E-B743-9723-736CECA98CE1}"/>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40ED352A-F7D7-D862-BF8D-A75BEFDE68D2}"/>
              </a:ext>
            </a:extLst>
          </p:cNvPr>
          <p:cNvSpPr/>
          <p:nvPr userDrawn="1">
            <p:custDataLst>
              <p:tags r:id="rId15"/>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kern="0" baseline="0" dirty="0" err="1">
              <a:solidFill>
                <a:schemeClr val="tx1"/>
              </a:solidFill>
              <a:latin typeface="Segoe UI Black" panose="020B0A02040204020203" pitchFamily="34" charset="0"/>
              <a:ea typeface="+mj-ea"/>
              <a:cs typeface="+mj-cs"/>
              <a:sym typeface="Segoe UI Black" panose="020B0A02040204020203" pitchFamily="34" charset="0"/>
            </a:endParaRPr>
          </a:p>
        </p:txBody>
      </p:sp>
      <p:pic>
        <p:nvPicPr>
          <p:cNvPr id="9" name="Picture 14">
            <a:extLst>
              <a:ext uri="{FF2B5EF4-FFF2-40B4-BE49-F238E27FC236}">
                <a16:creationId xmlns:a16="http://schemas.microsoft.com/office/drawing/2014/main" id="{417C55D7-3582-F17D-2502-4B5946E3A03B}"/>
              </a:ext>
            </a:extLst>
          </p:cNvPr>
          <p:cNvPicPr>
            <a:picLocks noChangeAspect="1"/>
          </p:cNvPicPr>
          <p:nvPr userDrawn="1"/>
        </p:nvPicPr>
        <p:blipFill>
          <a:blip r:embed="rId18"/>
          <a:stretch>
            <a:fillRect/>
          </a:stretch>
        </p:blipFill>
        <p:spPr>
          <a:xfrm>
            <a:off x="11009789" y="384048"/>
            <a:ext cx="711200" cy="616373"/>
          </a:xfrm>
          <a:prstGeom prst="rect">
            <a:avLst/>
          </a:prstGeom>
        </p:spPr>
      </p:pic>
    </p:spTree>
    <p:extLst>
      <p:ext uri="{BB962C8B-B14F-4D97-AF65-F5344CB8AC3E}">
        <p14:creationId xmlns:p14="http://schemas.microsoft.com/office/powerpoint/2010/main" val="280612087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44" userDrawn="1">
          <p15:clr>
            <a:srgbClr val="C35EA4"/>
          </p15:clr>
        </p15:guide>
        <p15:guide id="2" pos="7328"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D5CD6A-1C3E-11A8-5CFF-1EC82E16FF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SN"/>
          </a:p>
        </p:txBody>
      </p:sp>
      <p:sp>
        <p:nvSpPr>
          <p:cNvPr id="3" name="Text Placeholder 2">
            <a:extLst>
              <a:ext uri="{FF2B5EF4-FFF2-40B4-BE49-F238E27FC236}">
                <a16:creationId xmlns:a16="http://schemas.microsoft.com/office/drawing/2014/main" id="{6EB1745A-347E-DF07-4D57-549AAB130E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SN"/>
          </a:p>
        </p:txBody>
      </p:sp>
      <p:sp>
        <p:nvSpPr>
          <p:cNvPr id="4" name="Date Placeholder 3">
            <a:extLst>
              <a:ext uri="{FF2B5EF4-FFF2-40B4-BE49-F238E27FC236}">
                <a16:creationId xmlns:a16="http://schemas.microsoft.com/office/drawing/2014/main" id="{45076342-0911-C4ED-7888-96AEFA1657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9A2182-1340-4211-8658-BF3D99FD0DBC}" type="datetimeFigureOut">
              <a:rPr lang="fr-SN" smtClean="0"/>
              <a:t>15/06/2025</a:t>
            </a:fld>
            <a:endParaRPr lang="fr-SN"/>
          </a:p>
        </p:txBody>
      </p:sp>
      <p:sp>
        <p:nvSpPr>
          <p:cNvPr id="5" name="Footer Placeholder 4">
            <a:extLst>
              <a:ext uri="{FF2B5EF4-FFF2-40B4-BE49-F238E27FC236}">
                <a16:creationId xmlns:a16="http://schemas.microsoft.com/office/drawing/2014/main" id="{37AF4CE2-F525-5B43-51B1-4DD839DF2B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SN"/>
          </a:p>
        </p:txBody>
      </p:sp>
      <p:sp>
        <p:nvSpPr>
          <p:cNvPr id="6" name="Slide Number Placeholder 5">
            <a:extLst>
              <a:ext uri="{FF2B5EF4-FFF2-40B4-BE49-F238E27FC236}">
                <a16:creationId xmlns:a16="http://schemas.microsoft.com/office/drawing/2014/main" id="{4DCA711E-68DB-BA60-14EF-82190A3BB1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C2147E-B30B-45D3-AFE0-B645D4977702}" type="slidenum">
              <a:rPr lang="fr-SN" smtClean="0"/>
              <a:t>‹N°›</a:t>
            </a:fld>
            <a:endParaRPr lang="fr-SN"/>
          </a:p>
        </p:txBody>
      </p:sp>
    </p:spTree>
    <p:extLst>
      <p:ext uri="{BB962C8B-B14F-4D97-AF65-F5344CB8AC3E}">
        <p14:creationId xmlns:p14="http://schemas.microsoft.com/office/powerpoint/2010/main" val="114924793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slow" p14:dur="1250">
        <p:sndAc>
          <p:stSnd>
            <p:snd r:embed="rId13" name="click.wav"/>
          </p:stSnd>
        </p:sndAc>
      </p:transition>
    </mc:Choice>
    <mc:Fallback xmlns="">
      <p:transition spd="slow">
        <p:sndAc>
          <p:stSnd>
            <p:snd r:embed="rId14" name="click.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hyperlink" Target="https://data.humdata.org/organization/ansd" TargetMode="External"/><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image" Target="../media/image5.jpg"/><Relationship Id="rId5" Type="http://schemas.openxmlformats.org/officeDocument/2006/relationships/hyperlink" Target="https://ensai.fr/en/partenaire/ensae-dakar/" TargetMode="External"/><Relationship Id="rId4" Type="http://schemas.openxmlformats.org/officeDocument/2006/relationships/image" Target="../media/image4.png"/><Relationship Id="rId9"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1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10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slideLayout" Target="../slideLayouts/slideLayout7.xml"/><Relationship Id="rId7" Type="http://schemas.openxmlformats.org/officeDocument/2006/relationships/image" Target="../media/image280.png"/><Relationship Id="rId2" Type="http://schemas.openxmlformats.org/officeDocument/2006/relationships/tags" Target="../tags/tag230.xml"/><Relationship Id="rId1" Type="http://schemas.openxmlformats.org/officeDocument/2006/relationships/tags" Target="../tags/tag220.x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notesSlide" Target="../notesSlides/notesSlide5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2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1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9.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1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130.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slideLayout" Target="../slideLayouts/slideLayout7.xml"/><Relationship Id="rId7" Type="http://schemas.openxmlformats.org/officeDocument/2006/relationships/image" Target="../media/image310.png"/><Relationship Id="rId2" Type="http://schemas.openxmlformats.org/officeDocument/2006/relationships/tags" Target="../tags/tag290.xml"/><Relationship Id="rId1" Type="http://schemas.openxmlformats.org/officeDocument/2006/relationships/tags" Target="../tags/tag280.x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0.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7.xml"/><Relationship Id="rId7" Type="http://schemas.openxmlformats.org/officeDocument/2006/relationships/image" Target="../media/image3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150.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slideLayout" Target="../slideLayouts/slideLayout7.xml"/><Relationship Id="rId1" Type="http://schemas.openxmlformats.org/officeDocument/2006/relationships/tags" Target="../tags/tag320.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2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17.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slideLayout" Target="../slideLayouts/slideLayout7.xml"/><Relationship Id="rId7" Type="http://schemas.openxmlformats.org/officeDocument/2006/relationships/image" Target="../media/image33.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notesSlide" Target="../notesSlides/notesSlide4.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7.xml"/><Relationship Id="rId7" Type="http://schemas.openxmlformats.org/officeDocument/2006/relationships/image" Target="../media/image35.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notesSlide" Target="../notesSlides/notesSlide5.xml"/></Relationships>
</file>

<file path=ppt/slides/_rels/slide180.xml.rels><?xml version="1.0" encoding="UTF-8" standalone="yes"?>
<Relationships xmlns="http://schemas.openxmlformats.org/package/2006/relationships"><Relationship Id="rId8" Type="http://schemas.openxmlformats.org/officeDocument/2006/relationships/image" Target="../media/image380.png"/><Relationship Id="rId13" Type="http://schemas.openxmlformats.org/officeDocument/2006/relationships/image" Target="../media/image44.svg"/><Relationship Id="rId3" Type="http://schemas.openxmlformats.org/officeDocument/2006/relationships/slideLayout" Target="../slideLayouts/slideLayout7.xml"/><Relationship Id="rId7" Type="http://schemas.openxmlformats.org/officeDocument/2006/relationships/image" Target="../media/image32.svg"/><Relationship Id="rId12" Type="http://schemas.openxmlformats.org/officeDocument/2006/relationships/image" Target="../media/image43.png"/><Relationship Id="rId2" Type="http://schemas.openxmlformats.org/officeDocument/2006/relationships/tags" Target="../tags/tag380.xml"/><Relationship Id="rId1" Type="http://schemas.openxmlformats.org/officeDocument/2006/relationships/tags" Target="../tags/tag370.xml"/><Relationship Id="rId6" Type="http://schemas.openxmlformats.org/officeDocument/2006/relationships/image" Target="../media/image310.png"/><Relationship Id="rId11" Type="http://schemas.openxmlformats.org/officeDocument/2006/relationships/image" Target="../media/image42.svg"/><Relationship Id="rId5" Type="http://schemas.openxmlformats.org/officeDocument/2006/relationships/image" Target="../media/image6.emf"/><Relationship Id="rId15" Type="http://schemas.openxmlformats.org/officeDocument/2006/relationships/image" Target="../media/image46.svg"/><Relationship Id="rId10" Type="http://schemas.openxmlformats.org/officeDocument/2006/relationships/image" Target="../media/image410.png"/><Relationship Id="rId4" Type="http://schemas.openxmlformats.org/officeDocument/2006/relationships/oleObject" Target="../embeddings/oleObject3.bin"/><Relationship Id="rId9" Type="http://schemas.openxmlformats.org/officeDocument/2006/relationships/image" Target="../media/image39.svg"/><Relationship Id="rId1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slide" Target="slide150.xml"/><Relationship Id="rId26" Type="http://schemas.openxmlformats.org/officeDocument/2006/relationships/image" Target="../media/image11.png"/><Relationship Id="rId39" Type="http://schemas.openxmlformats.org/officeDocument/2006/relationships/slide" Target="slide220.xml"/><Relationship Id="rId21" Type="http://schemas.openxmlformats.org/officeDocument/2006/relationships/slide" Target="slide180.xml"/><Relationship Id="rId34" Type="http://schemas.openxmlformats.org/officeDocument/2006/relationships/image" Target="../media/image120.png"/><Relationship Id="rId42" Type="http://schemas.openxmlformats.org/officeDocument/2006/relationships/slide" Target="slide240.xml"/><Relationship Id="rId7" Type="http://schemas.openxmlformats.org/officeDocument/2006/relationships/image" Target="../media/image6.emf"/><Relationship Id="rId2" Type="http://schemas.openxmlformats.org/officeDocument/2006/relationships/tags" Target="../tags/tag6.xml"/><Relationship Id="rId16" Type="http://schemas.openxmlformats.org/officeDocument/2006/relationships/image" Target="../media/image60.png"/><Relationship Id="rId29" Type="http://schemas.openxmlformats.org/officeDocument/2006/relationships/image" Target="../media/image12.png"/><Relationship Id="rId41" Type="http://schemas.openxmlformats.org/officeDocument/2006/relationships/image" Target="../media/image16.png"/><Relationship Id="rId1" Type="http://schemas.openxmlformats.org/officeDocument/2006/relationships/tags" Target="../tags/tag5.xml"/><Relationship Id="rId6" Type="http://schemas.openxmlformats.org/officeDocument/2006/relationships/oleObject" Target="../embeddings/oleObject2.bin"/><Relationship Id="rId11" Type="http://schemas.openxmlformats.org/officeDocument/2006/relationships/image" Target="../media/image8.png"/><Relationship Id="rId24" Type="http://schemas.openxmlformats.org/officeDocument/2006/relationships/slide" Target="slide3.xml"/><Relationship Id="rId32" Type="http://schemas.openxmlformats.org/officeDocument/2006/relationships/image" Target="../media/image13.png"/><Relationship Id="rId37" Type="http://schemas.openxmlformats.org/officeDocument/2006/relationships/image" Target="../media/image130.png"/><Relationship Id="rId40" Type="http://schemas.openxmlformats.org/officeDocument/2006/relationships/image" Target="../media/image140.png"/><Relationship Id="rId5" Type="http://schemas.openxmlformats.org/officeDocument/2006/relationships/notesSlide" Target="../notesSlides/notesSlide1.xml"/><Relationship Id="rId15" Type="http://schemas.openxmlformats.org/officeDocument/2006/relationships/slide" Target="slide130.xml"/><Relationship Id="rId23" Type="http://schemas.openxmlformats.org/officeDocument/2006/relationships/image" Target="../media/image10.png"/><Relationship Id="rId28" Type="http://schemas.openxmlformats.org/officeDocument/2006/relationships/image" Target="../media/image100.png"/><Relationship Id="rId36" Type="http://schemas.openxmlformats.org/officeDocument/2006/relationships/slide" Target="slide210.xml"/><Relationship Id="rId10" Type="http://schemas.openxmlformats.org/officeDocument/2006/relationships/slide" Target="slide50.xml"/><Relationship Id="rId19" Type="http://schemas.openxmlformats.org/officeDocument/2006/relationships/image" Target="../media/image70.png"/><Relationship Id="rId31" Type="http://schemas.openxmlformats.org/officeDocument/2006/relationships/image" Target="../media/image110.png"/><Relationship Id="rId4" Type="http://schemas.openxmlformats.org/officeDocument/2006/relationships/slideLayout" Target="../slideLayouts/slideLayout12.xml"/><Relationship Id="rId9" Type="http://schemas.openxmlformats.org/officeDocument/2006/relationships/image" Target="../media/image40.png"/><Relationship Id="rId14" Type="http://schemas.openxmlformats.org/officeDocument/2006/relationships/image" Target="../media/image9.png"/><Relationship Id="rId22" Type="http://schemas.openxmlformats.org/officeDocument/2006/relationships/image" Target="../media/image80.png"/><Relationship Id="rId27" Type="http://schemas.openxmlformats.org/officeDocument/2006/relationships/slide" Target="slide11.xml"/><Relationship Id="rId30" Type="http://schemas.openxmlformats.org/officeDocument/2006/relationships/slide" Target="slide7.xml"/><Relationship Id="rId35" Type="http://schemas.openxmlformats.org/officeDocument/2006/relationships/image" Target="../media/image14.png"/><Relationship Id="rId43" Type="http://schemas.openxmlformats.org/officeDocument/2006/relationships/image" Target="../media/image150.png"/><Relationship Id="rId8" Type="http://schemas.openxmlformats.org/officeDocument/2006/relationships/image" Target="../media/image7.png"/><Relationship Id="rId3" Type="http://schemas.openxmlformats.org/officeDocument/2006/relationships/tags" Target="../tags/tag7.xml"/><Relationship Id="rId12" Type="http://schemas.openxmlformats.org/officeDocument/2006/relationships/slide" Target="slide100.xml"/><Relationship Id="rId25" Type="http://schemas.openxmlformats.org/officeDocument/2006/relationships/image" Target="../media/image90.png"/><Relationship Id="rId33" Type="http://schemas.openxmlformats.org/officeDocument/2006/relationships/slide" Target="slide19.xml"/><Relationship Id="rId38"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38.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39.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30.xml"/><Relationship Id="rId1" Type="http://schemas.openxmlformats.org/officeDocument/2006/relationships/tags" Target="../tags/tag420.xml"/><Relationship Id="rId5" Type="http://schemas.openxmlformats.org/officeDocument/2006/relationships/image" Target="../media/image6.e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39.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220.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tags" Target="../tags/tag460.xml"/><Relationship Id="rId7" Type="http://schemas.openxmlformats.org/officeDocument/2006/relationships/chart" Target="../charts/chart1.xml"/><Relationship Id="rId2" Type="http://schemas.openxmlformats.org/officeDocument/2006/relationships/tags" Target="../tags/tag450.xml"/><Relationship Id="rId1" Type="http://schemas.openxmlformats.org/officeDocument/2006/relationships/tags" Target="../tags/tag440.xml"/><Relationship Id="rId6" Type="http://schemas.openxmlformats.org/officeDocument/2006/relationships/image" Target="../media/image6.emf"/><Relationship Id="rId5" Type="http://schemas.openxmlformats.org/officeDocument/2006/relationships/oleObject" Target="../embeddings/oleObject5.bin"/><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41.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notesSlide" Target="../notesSlides/notesSlide6.xml"/></Relationships>
</file>

<file path=ppt/slides/_rels/slide240.xml.rels><?xml version="1.0" encoding="UTF-8" standalone="yes"?>
<Relationships xmlns="http://schemas.openxmlformats.org/package/2006/relationships"><Relationship Id="rId3" Type="http://schemas.openxmlformats.org/officeDocument/2006/relationships/tags" Target="../tags/tag520.xml"/><Relationship Id="rId7" Type="http://schemas.openxmlformats.org/officeDocument/2006/relationships/chart" Target="../charts/chart4.xml"/><Relationship Id="rId2" Type="http://schemas.openxmlformats.org/officeDocument/2006/relationships/tags" Target="../tags/tag510.xml"/><Relationship Id="rId1" Type="http://schemas.openxmlformats.org/officeDocument/2006/relationships/tags" Target="../tags/tag500.xml"/><Relationship Id="rId6" Type="http://schemas.openxmlformats.org/officeDocument/2006/relationships/image" Target="../media/image6.emf"/><Relationship Id="rId5" Type="http://schemas.openxmlformats.org/officeDocument/2006/relationships/oleObject" Target="../embeddings/oleObject7.bin"/><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2.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2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www.kaggle.com/datasets/prahladmehandiratta/cervical-cancer-largest-dataset-sipakmed" TargetMode="Externa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6.emf"/><Relationship Id="rId11" Type="http://schemas.openxmlformats.org/officeDocument/2006/relationships/image" Target="../media/image20.jpeg"/><Relationship Id="rId5" Type="http://schemas.openxmlformats.org/officeDocument/2006/relationships/oleObject" Target="../embeddings/oleObject3.bin"/><Relationship Id="rId10" Type="http://schemas.openxmlformats.org/officeDocument/2006/relationships/hyperlink" Target="https://www.polymedia.ch/fr/intelligence-artificielle-medecine/" TargetMode="External"/><Relationship Id="rId4" Type="http://schemas.openxmlformats.org/officeDocument/2006/relationships/notesSlide" Target="../notesSlides/notesSlide2.xml"/><Relationship Id="rId9" Type="http://schemas.openxmlformats.org/officeDocument/2006/relationships/image" Target="../media/image19.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image" Target="../media/image21.jpeg"/></Relationships>
</file>

<file path=ppt/slides/_rels/slide5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7.xml"/><Relationship Id="rId7" Type="http://schemas.openxmlformats.org/officeDocument/2006/relationships/image" Target="../media/image20.png"/><Relationship Id="rId2" Type="http://schemas.openxmlformats.org/officeDocument/2006/relationships/tags" Target="../tags/tag130.xml"/><Relationship Id="rId1" Type="http://schemas.openxmlformats.org/officeDocument/2006/relationships/tags" Target="../tags/tag120.x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notesSlide" Target="../notesSlides/notesSlide30.xml"/><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22.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6.emf"/><Relationship Id="rId5" Type="http://schemas.openxmlformats.org/officeDocument/2006/relationships/oleObject" Target="../embeddings/oleObject3.bin"/><Relationship Id="rId4" Type="http://schemas.openxmlformats.org/officeDocument/2006/relationships/notesSlide" Target="../notesSlides/notesSlide3.xml"/><Relationship Id="rId9" Type="http://schemas.openxmlformats.org/officeDocument/2006/relationships/hyperlink" Target="https://francepsoriasis.org/actualites/intelligence-artificielle-et-sante/"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4.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hyperlink" Target="https://www.kaggle.com/datasets/prahladmehandiratta/cervical-cancer-largest-dataset-sipakmed" TargetMode="Externa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7.png"/><Relationship Id="rId5" Type="http://schemas.openxmlformats.org/officeDocument/2006/relationships/image" Target="../media/image6.emf"/><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7.png"/><Relationship Id="rId5" Type="http://schemas.openxmlformats.org/officeDocument/2006/relationships/image" Target="../media/image6.e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90EFD6CD-B2E9-A875-1695-2507D564F2C9}"/>
              </a:ext>
            </a:extLst>
          </p:cNvPr>
          <p:cNvSpPr/>
          <p:nvPr/>
        </p:nvSpPr>
        <p:spPr>
          <a:xfrm>
            <a:off x="8564417" y="0"/>
            <a:ext cx="3627583" cy="6858000"/>
          </a:xfrm>
          <a:custGeom>
            <a:avLst/>
            <a:gdLst>
              <a:gd name="connsiteX0" fmla="*/ 0 w 3627583"/>
              <a:gd name="connsiteY0" fmla="*/ 0 h 6858000"/>
              <a:gd name="connsiteX1" fmla="*/ 3627583 w 3627583"/>
              <a:gd name="connsiteY1" fmla="*/ 0 h 6858000"/>
              <a:gd name="connsiteX2" fmla="*/ 3627583 w 3627583"/>
              <a:gd name="connsiteY2" fmla="*/ 6858000 h 6858000"/>
              <a:gd name="connsiteX3" fmla="*/ 0 w 3627583"/>
              <a:gd name="connsiteY3" fmla="*/ 6858000 h 6858000"/>
              <a:gd name="connsiteX4" fmla="*/ 3429000 w 3627583"/>
              <a:gd name="connsiteY4" fmla="*/ 3429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583" h="6858000">
                <a:moveTo>
                  <a:pt x="0" y="0"/>
                </a:moveTo>
                <a:lnTo>
                  <a:pt x="3627583" y="0"/>
                </a:lnTo>
                <a:lnTo>
                  <a:pt x="3627583" y="6858000"/>
                </a:lnTo>
                <a:lnTo>
                  <a:pt x="0" y="6858000"/>
                </a:lnTo>
                <a:lnTo>
                  <a:pt x="3429000" y="3429000"/>
                </a:lnTo>
                <a:close/>
              </a:path>
            </a:pathLst>
          </a:custGeom>
          <a:solidFill>
            <a:schemeClr val="bg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S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Arrow: Pentagon 7">
            <a:extLst>
              <a:ext uri="{FF2B5EF4-FFF2-40B4-BE49-F238E27FC236}">
                <a16:creationId xmlns:a16="http://schemas.microsoft.com/office/drawing/2014/main" id="{FA11773E-547C-AA6C-A902-FA532690F999}"/>
              </a:ext>
            </a:extLst>
          </p:cNvPr>
          <p:cNvSpPr/>
          <p:nvPr/>
        </p:nvSpPr>
        <p:spPr>
          <a:xfrm>
            <a:off x="-1" y="0"/>
            <a:ext cx="9455728" cy="6858000"/>
          </a:xfrm>
          <a:prstGeom prst="homePlate">
            <a:avLst/>
          </a:prstGeom>
          <a:solidFill>
            <a:schemeClr val="tx1">
              <a:lumMod val="95000"/>
              <a:lumOff val="5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S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18A2DF84-4D6B-D4FD-427B-AED43BF7ABDC}"/>
              </a:ext>
            </a:extLst>
          </p:cNvPr>
          <p:cNvSpPr/>
          <p:nvPr/>
        </p:nvSpPr>
        <p:spPr>
          <a:xfrm>
            <a:off x="0" y="0"/>
            <a:ext cx="7010401" cy="6858000"/>
          </a:xfrm>
          <a:custGeom>
            <a:avLst/>
            <a:gdLst>
              <a:gd name="connsiteX0" fmla="*/ 0 w 7010401"/>
              <a:gd name="connsiteY0" fmla="*/ 0 h 6858000"/>
              <a:gd name="connsiteX1" fmla="*/ 3581401 w 7010401"/>
              <a:gd name="connsiteY1" fmla="*/ 0 h 6858000"/>
              <a:gd name="connsiteX2" fmla="*/ 7010401 w 7010401"/>
              <a:gd name="connsiteY2" fmla="*/ 3429000 h 6858000"/>
              <a:gd name="connsiteX3" fmla="*/ 3581401 w 7010401"/>
              <a:gd name="connsiteY3" fmla="*/ 6858000 h 6858000"/>
              <a:gd name="connsiteX4" fmla="*/ 0 w 701040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0401" h="6858000">
                <a:moveTo>
                  <a:pt x="0" y="0"/>
                </a:moveTo>
                <a:lnTo>
                  <a:pt x="3581401" y="0"/>
                </a:lnTo>
                <a:lnTo>
                  <a:pt x="7010401" y="3429000"/>
                </a:lnTo>
                <a:lnTo>
                  <a:pt x="3581401" y="6858000"/>
                </a:lnTo>
                <a:lnTo>
                  <a:pt x="0" y="6858000"/>
                </a:lnTo>
                <a:close/>
              </a:path>
            </a:pathLst>
          </a:custGeom>
          <a:solidFill>
            <a:schemeClr val="tx1">
              <a:lumMod val="95000"/>
              <a:lumOff val="5000"/>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S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2D925C78-BF0A-806F-A3F1-9F011E1E6E30}"/>
              </a:ext>
            </a:extLst>
          </p:cNvPr>
          <p:cNvSpPr txBox="1"/>
          <p:nvPr/>
        </p:nvSpPr>
        <p:spPr>
          <a:xfrm>
            <a:off x="225483" y="2945938"/>
            <a:ext cx="11953461" cy="1015663"/>
          </a:xfrm>
          <a:prstGeom prst="rect">
            <a:avLst/>
          </a:prstGeom>
          <a:noFill/>
        </p:spPr>
        <p:txBody>
          <a:bodyPr wrap="square" rtlCol="0">
            <a:spAutoFit/>
          </a:bodyPr>
          <a:lstStyle/>
          <a:p>
            <a:pPr lvl="0" algn="ctr"/>
            <a:r>
              <a:rPr lang="fr-FR" sz="6000" dirty="0">
                <a:solidFill>
                  <a:prstClr val="white"/>
                </a:solidFill>
                <a:latin typeface="ADLaM Display" panose="02010000000000000000" pitchFamily="2" charset="0"/>
                <a:ea typeface="ADLaM Display" panose="02010000000000000000" pitchFamily="2" charset="0"/>
                <a:cs typeface="ADLaM Display" panose="02010000000000000000" pitchFamily="2" charset="0"/>
              </a:rPr>
              <a:t>Cervical Cancer Classification</a:t>
            </a:r>
          </a:p>
        </p:txBody>
      </p:sp>
      <p:pic>
        <p:nvPicPr>
          <p:cNvPr id="14" name="Picture 13" descr="A blue and white logo with a arrow&#10;&#10;Description automatically generated">
            <a:extLst>
              <a:ext uri="{FF2B5EF4-FFF2-40B4-BE49-F238E27FC236}">
                <a16:creationId xmlns:a16="http://schemas.microsoft.com/office/drawing/2014/main" id="{67D821DF-F038-C262-FCB2-6AE92CC793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306944" y="0"/>
            <a:ext cx="1872000" cy="1638000"/>
          </a:xfrm>
          <a:prstGeom prst="rect">
            <a:avLst/>
          </a:prstGeom>
        </p:spPr>
      </p:pic>
      <p:pic>
        <p:nvPicPr>
          <p:cNvPr id="16" name="Picture 15" descr="A logo of a company&#10;&#10;Description automatically generated with medium confidence">
            <a:extLst>
              <a:ext uri="{FF2B5EF4-FFF2-40B4-BE49-F238E27FC236}">
                <a16:creationId xmlns:a16="http://schemas.microsoft.com/office/drawing/2014/main" id="{3F874211-C4A7-0321-0036-65C1FDCDE0D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 y="625"/>
            <a:ext cx="1944000" cy="1616189"/>
          </a:xfrm>
          <a:prstGeom prst="rect">
            <a:avLst/>
          </a:prstGeom>
        </p:spPr>
      </p:pic>
      <p:sp>
        <p:nvSpPr>
          <p:cNvPr id="17" name="TextBox 16">
            <a:extLst>
              <a:ext uri="{FF2B5EF4-FFF2-40B4-BE49-F238E27FC236}">
                <a16:creationId xmlns:a16="http://schemas.microsoft.com/office/drawing/2014/main" id="{720A27E5-7FB5-5411-D92B-E76722A0EE55}"/>
              </a:ext>
            </a:extLst>
          </p:cNvPr>
          <p:cNvSpPr txBox="1"/>
          <p:nvPr/>
        </p:nvSpPr>
        <p:spPr>
          <a:xfrm>
            <a:off x="1262272" y="40971"/>
            <a:ext cx="9667457" cy="21698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3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Ministère de l’économie, du plan et de la Coopération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3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fr-FR" sz="23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Agence nationale de la Statistique et de la Démographie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2300"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a:t>
            </a:r>
          </a:p>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fr-FR" sz="2300" b="1"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Ecole nationale de la Statistique et de l’Analyse économique – Pierre NDIAYE</a:t>
            </a:r>
            <a:endParaRPr kumimoji="0" lang="fr-SN" sz="2300" b="1"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18" name="TextBox 17">
            <a:extLst>
              <a:ext uri="{FF2B5EF4-FFF2-40B4-BE49-F238E27FC236}">
                <a16:creationId xmlns:a16="http://schemas.microsoft.com/office/drawing/2014/main" id="{E76304E2-D29F-8F91-26DD-B68C24B81900}"/>
              </a:ext>
            </a:extLst>
          </p:cNvPr>
          <p:cNvSpPr txBox="1"/>
          <p:nvPr/>
        </p:nvSpPr>
        <p:spPr>
          <a:xfrm>
            <a:off x="93470" y="4938999"/>
            <a:ext cx="610874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b="0" i="1" u="sng" strike="noStrike" kern="1200" cap="none" spc="0" normalizeH="0" baseline="0" noProof="0" dirty="0">
                <a:ln>
                  <a:noFill/>
                </a:ln>
                <a:solidFill>
                  <a:prstClr val="white"/>
                </a:solidFill>
                <a:effectLst/>
                <a:uLnTx/>
                <a:uFillTx/>
                <a:latin typeface="Abadi" panose="020B0604020104020204" pitchFamily="34" charset="0"/>
                <a:ea typeface="+mn-ea"/>
                <a:cs typeface="+mn-cs"/>
              </a:rPr>
              <a:t>Présenté par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Maty NDIONE</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dirty="0" err="1">
                <a:solidFill>
                  <a:prstClr val="white"/>
                </a:solidFill>
                <a:latin typeface="Abadi" panose="020B0604020104020204" pitchFamily="34" charset="0"/>
              </a:rPr>
              <a:t>Gnalén</a:t>
            </a:r>
            <a:r>
              <a:rPr lang="fr-FR" dirty="0">
                <a:solidFill>
                  <a:prstClr val="white"/>
                </a:solidFill>
                <a:latin typeface="Abadi" panose="020B0604020104020204" pitchFamily="34" charset="0"/>
              </a:rPr>
              <a:t> SANGARE</a:t>
            </a:r>
            <a:endParaRPr kumimoji="0" lang="fr-FR"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prstClr val="white"/>
                </a:solidFill>
                <a:effectLst/>
                <a:uLnTx/>
                <a:uFillTx/>
                <a:latin typeface="Abadi" panose="020B0604020104020204" pitchFamily="34" charset="0"/>
                <a:ea typeface="+mn-ea"/>
                <a:cs typeface="+mn-cs"/>
              </a:rPr>
              <a:t>Elèves Ingénieures Statisticiennes Economistes</a:t>
            </a:r>
            <a:endParaRPr kumimoji="0" lang="fr-SN" b="0" i="0" u="none" strike="noStrike" kern="1200" cap="none" spc="0" normalizeH="0" baseline="0" noProof="0" dirty="0">
              <a:ln>
                <a:noFill/>
              </a:ln>
              <a:solidFill>
                <a:prstClr val="white"/>
              </a:solidFill>
              <a:effectLst/>
              <a:uLnTx/>
              <a:uFillTx/>
              <a:latin typeface="Abadi" panose="020B0604020104020204" pitchFamily="34" charset="0"/>
              <a:ea typeface="+mn-ea"/>
              <a:cs typeface="+mn-cs"/>
            </a:endParaRPr>
          </a:p>
        </p:txBody>
      </p:sp>
      <p:sp>
        <p:nvSpPr>
          <p:cNvPr id="19" name="TextBox 18">
            <a:extLst>
              <a:ext uri="{FF2B5EF4-FFF2-40B4-BE49-F238E27FC236}">
                <a16:creationId xmlns:a16="http://schemas.microsoft.com/office/drawing/2014/main" id="{82FC661A-30FB-758D-29A9-B4E67E4D0AB7}"/>
              </a:ext>
            </a:extLst>
          </p:cNvPr>
          <p:cNvSpPr txBox="1"/>
          <p:nvPr/>
        </p:nvSpPr>
        <p:spPr>
          <a:xfrm>
            <a:off x="8431111" y="5031331"/>
            <a:ext cx="415473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1" u="sng" strike="noStrike" kern="1200" cap="none" spc="0" normalizeH="0" baseline="0" noProof="0" dirty="0">
                <a:ln>
                  <a:noFill/>
                </a:ln>
                <a:effectLst/>
                <a:uLnTx/>
                <a:uFillTx/>
                <a:latin typeface="Abadi" panose="020B0604020104020204" pitchFamily="34" charset="0"/>
                <a:ea typeface="+mn-ea"/>
                <a:cs typeface="+mn-cs"/>
              </a:rPr>
              <a:t>Chargé du cours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effectLst/>
                <a:uLnTx/>
                <a:uFillTx/>
                <a:latin typeface="Abadi" panose="020B0604020104020204" pitchFamily="34" charset="0"/>
                <a:ea typeface="+mn-ea"/>
                <a:cs typeface="+mn-cs"/>
              </a:rPr>
              <a:t>Mme Mously DIAW</a:t>
            </a:r>
          </a:p>
          <a:p>
            <a:pPr marL="457200" marR="0" lvl="1" indent="0" algn="l" defTabSz="914400" rtl="0" eaLnBrk="1" fontAlgn="auto" latinLnBrk="0" hangingPunct="1">
              <a:lnSpc>
                <a:spcPct val="100000"/>
              </a:lnSpc>
              <a:spcBef>
                <a:spcPts val="0"/>
              </a:spcBef>
              <a:spcAft>
                <a:spcPts val="0"/>
              </a:spcAft>
              <a:buClrTx/>
              <a:buSzTx/>
              <a:buFontTx/>
              <a:buNone/>
              <a:tabLst/>
              <a:defRPr/>
            </a:pPr>
            <a:r>
              <a:rPr lang="fr-FR" sz="2000" dirty="0">
                <a:latin typeface="Abadi" panose="020B0604020104020204" pitchFamily="34" charset="0"/>
              </a:rPr>
              <a:t>Data </a:t>
            </a:r>
            <a:r>
              <a:rPr lang="fr-FR" sz="2000" dirty="0" err="1">
                <a:latin typeface="Abadi" panose="020B0604020104020204" pitchFamily="34" charset="0"/>
              </a:rPr>
              <a:t>Scientist</a:t>
            </a:r>
            <a:r>
              <a:rPr lang="fr-FR" sz="2000" dirty="0">
                <a:latin typeface="Abadi" panose="020B0604020104020204" pitchFamily="34" charset="0"/>
              </a:rPr>
              <a:t>, ML </a:t>
            </a:r>
            <a:r>
              <a:rPr lang="fr-FR" sz="2000" dirty="0" err="1">
                <a:latin typeface="Abadi" panose="020B0604020104020204" pitchFamily="34" charset="0"/>
              </a:rPr>
              <a:t>Engineer</a:t>
            </a:r>
            <a:endParaRPr kumimoji="0" lang="fr-FR" sz="2000" b="0" i="0" u="none" strike="noStrike" kern="1200" cap="none" spc="0" normalizeH="0" baseline="0" noProof="0" dirty="0">
              <a:ln>
                <a:noFill/>
              </a:ln>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934679586"/>
      </p:ext>
    </p:extLst>
  </p:cSld>
  <p:clrMapOvr>
    <a:masterClrMapping/>
  </p:clrMapOvr>
  <mc:AlternateContent xmlns:mc="http://schemas.openxmlformats.org/markup-compatibility/2006" xmlns:p14="http://schemas.microsoft.com/office/powerpoint/2010/main">
    <mc:Choice Requires="p14">
      <p:transition spd="med" p14:dur="700">
        <p:fade/>
        <p:sndAc>
          <p:stSnd>
            <p:snd r:embed="rId2" name="click.wav"/>
          </p:stSnd>
        </p:sndAc>
      </p:transition>
    </mc:Choice>
    <mc:Fallback xmlns="">
      <p:transition spd="med">
        <p:fade/>
        <p:sndAc>
          <p:stSnd>
            <p:snd r:embed="rId9" name="click.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C88E03-C794-B75E-3E22-D80F28AA738C}"/>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958ED0D-8885-267E-E53E-011E5A6E3A8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66A3F90A-5E3C-B9AE-0E04-83FC9AE91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57BBFCF1-2348-3C1B-3305-BD5C06FF712C}"/>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 name="Rectangle 1">
            <a:extLst>
              <a:ext uri="{FF2B5EF4-FFF2-40B4-BE49-F238E27FC236}">
                <a16:creationId xmlns:a16="http://schemas.microsoft.com/office/drawing/2014/main" id="{D417DC8B-25F2-F92D-3F50-EA07CF90E51C}"/>
              </a:ext>
            </a:extLst>
          </p:cNvPr>
          <p:cNvSpPr/>
          <p:nvPr/>
        </p:nvSpPr>
        <p:spPr>
          <a:xfrm>
            <a:off x="2475607" y="-100411"/>
            <a:ext cx="8430517"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E68725E6-8EB3-6C11-3186-1779AF937957}"/>
              </a:ext>
            </a:extLst>
          </p:cNvPr>
          <p:cNvSpPr txBox="1"/>
          <p:nvPr/>
        </p:nvSpPr>
        <p:spPr>
          <a:xfrm>
            <a:off x="2614015" y="120151"/>
            <a:ext cx="8092085" cy="553998"/>
          </a:xfrm>
          <a:prstGeom prst="rect">
            <a:avLst/>
          </a:prstGeom>
          <a:noFill/>
        </p:spPr>
        <p:txBody>
          <a:bodyPr wrap="square" lIns="0" tIns="0" rIns="0" bIns="0" numCol="1" rtlCol="0">
            <a:spAutoFit/>
          </a:bodyPr>
          <a:lstStyle/>
          <a:p>
            <a:r>
              <a:rPr lang="de-DE" altLang="de-DE" sz="3600" dirty="0">
                <a:latin typeface="+mj-lt"/>
              </a:rPr>
              <a:t>Presentation et Source des données</a:t>
            </a:r>
          </a:p>
        </p:txBody>
      </p:sp>
      <p:sp>
        <p:nvSpPr>
          <p:cNvPr id="5" name="ZoneTexte 4">
            <a:extLst>
              <a:ext uri="{FF2B5EF4-FFF2-40B4-BE49-F238E27FC236}">
                <a16:creationId xmlns:a16="http://schemas.microsoft.com/office/drawing/2014/main" id="{697F48EE-A9D1-1926-3C1C-AA1F39D425E2}"/>
              </a:ext>
            </a:extLst>
          </p:cNvPr>
          <p:cNvSpPr txBox="1"/>
          <p:nvPr/>
        </p:nvSpPr>
        <p:spPr>
          <a:xfrm>
            <a:off x="5994796" y="1301296"/>
            <a:ext cx="6096000" cy="5436553"/>
          </a:xfrm>
          <a:prstGeom prst="rect">
            <a:avLst/>
          </a:prstGeom>
          <a:noFill/>
        </p:spPr>
        <p:txBody>
          <a:bodyPr wrap="square">
            <a:spAutoFit/>
          </a:bodyPr>
          <a:lstStyle/>
          <a:p>
            <a:pPr>
              <a:lnSpc>
                <a:spcPct val="107000"/>
              </a:lnSpc>
              <a:spcAft>
                <a:spcPts val="800"/>
              </a:spcAft>
              <a:buNone/>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Cellules normales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Superficial-intermediate (SI)</a:t>
            </a:r>
            <a:r>
              <a:rPr lang="fr-FR" sz="1800" dirty="0">
                <a:effectLst/>
                <a:latin typeface="Calibri" panose="020F0502020204030204" pitchFamily="34" charset="0"/>
                <a:ea typeface="Calibri" panose="020F0502020204030204" pitchFamily="34" charset="0"/>
                <a:cs typeface="Times New Roman" panose="02020603050405020304" pitchFamily="18" charset="0"/>
              </a:rPr>
              <a:t> : Cellules matures des couches superficielles de l'épithélium cervical, morphologie normale</a:t>
            </a:r>
          </a:p>
          <a:p>
            <a:pPr marL="342900" lvl="0" indent="-342900">
              <a:lnSpc>
                <a:spcPct val="107000"/>
              </a:lnSpc>
              <a:spcAft>
                <a:spcPts val="800"/>
              </a:spcAft>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Parabasal (P)</a:t>
            </a:r>
            <a:r>
              <a:rPr lang="fr-FR" sz="1800" dirty="0">
                <a:effectLst/>
                <a:latin typeface="Calibri" panose="020F0502020204030204" pitchFamily="34" charset="0"/>
                <a:ea typeface="Calibri" panose="020F0502020204030204" pitchFamily="34" charset="0"/>
                <a:cs typeface="Times New Roman" panose="02020603050405020304" pitchFamily="18" charset="0"/>
              </a:rPr>
              <a:t> : Cellules des couches basales et parabasales, immatures mais de morphologie normale</a:t>
            </a:r>
          </a:p>
          <a:p>
            <a:pPr>
              <a:lnSpc>
                <a:spcPct val="107000"/>
              </a:lnSpc>
              <a:spcAft>
                <a:spcPts val="800"/>
              </a:spcAft>
              <a:buNone/>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Cellules anormales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Koilocytotic (K)</a:t>
            </a:r>
            <a:r>
              <a:rPr lang="fr-FR" sz="1800" dirty="0">
                <a:effectLst/>
                <a:latin typeface="Calibri" panose="020F0502020204030204" pitchFamily="34" charset="0"/>
                <a:ea typeface="Calibri" panose="020F0502020204030204" pitchFamily="34" charset="0"/>
                <a:cs typeface="Times New Roman" panose="02020603050405020304" pitchFamily="18" charset="0"/>
              </a:rPr>
              <a:t> : Cellules présentant des koïlocytes, signes d'infection par le papillomavirus humain (HPV)</a:t>
            </a:r>
          </a:p>
          <a:p>
            <a:pPr marL="342900" lvl="0" indent="-342900">
              <a:lnSpc>
                <a:spcPct val="107000"/>
              </a:lnSpc>
              <a:spcAft>
                <a:spcPts val="800"/>
              </a:spcAft>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Dyskeratotic (D)</a:t>
            </a:r>
            <a:r>
              <a:rPr lang="fr-FR" sz="1800" dirty="0">
                <a:effectLst/>
                <a:latin typeface="Calibri" panose="020F0502020204030204" pitchFamily="34" charset="0"/>
                <a:ea typeface="Calibri" panose="020F0502020204030204" pitchFamily="34" charset="0"/>
                <a:cs typeface="Times New Roman" panose="02020603050405020304" pitchFamily="18" charset="0"/>
              </a:rPr>
              <a:t> : Cellules avec kératinisation anormale, indicatrices de lésions précancéreuses</a:t>
            </a:r>
          </a:p>
          <a:p>
            <a:pPr>
              <a:lnSpc>
                <a:spcPct val="107000"/>
              </a:lnSpc>
              <a:spcAft>
                <a:spcPts val="800"/>
              </a:spcAft>
              <a:buNone/>
            </a:pPr>
            <a:r>
              <a:rPr lang="fr-FR" sz="1800" b="1" dirty="0">
                <a:effectLst/>
                <a:latin typeface="Calibri" panose="020F0502020204030204" pitchFamily="34" charset="0"/>
                <a:ea typeface="Calibri" panose="020F0502020204030204" pitchFamily="34" charset="0"/>
                <a:cs typeface="Times New Roman" panose="02020603050405020304" pitchFamily="18" charset="0"/>
              </a:rPr>
              <a:t>Cellules bénignes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fr-FR" sz="1800" b="1" dirty="0">
                <a:effectLst/>
                <a:latin typeface="Calibri" panose="020F0502020204030204" pitchFamily="34" charset="0"/>
                <a:ea typeface="Calibri" panose="020F0502020204030204" pitchFamily="34" charset="0"/>
                <a:cs typeface="Times New Roman" panose="02020603050405020304" pitchFamily="18" charset="0"/>
              </a:rPr>
              <a:t>Metaplastic (M)</a:t>
            </a:r>
            <a:r>
              <a:rPr lang="fr-FR" sz="1800" dirty="0">
                <a:effectLst/>
                <a:latin typeface="Calibri" panose="020F0502020204030204" pitchFamily="34" charset="0"/>
                <a:ea typeface="Calibri" panose="020F0502020204030204" pitchFamily="34" charset="0"/>
                <a:cs typeface="Times New Roman" panose="02020603050405020304" pitchFamily="18" charset="0"/>
              </a:rPr>
              <a:t> : Cellules de métaplasie malpighienne, transformation bénigne de l'épithélium</a:t>
            </a:r>
          </a:p>
          <a:p>
            <a:pPr>
              <a:lnSpc>
                <a:spcPct val="107000"/>
              </a:lnSpc>
              <a:spcAft>
                <a:spcPts val="800"/>
              </a:spcAft>
            </a:pPr>
            <a:r>
              <a:rPr lang="fr-FR" sz="1800" b="1" dirty="0">
                <a:effectLst/>
                <a:latin typeface="Calibri" panose="020F0502020204030204" pitchFamily="34" charset="0"/>
                <a:ea typeface="Calibri" panose="020F0502020204030204" pitchFamily="34" charset="0"/>
                <a:cs typeface="Times New Roman" panose="02020603050405020304" pitchFamily="18" charset="0"/>
              </a:rPr>
              <a:t>Note clinique :</a:t>
            </a:r>
            <a:r>
              <a:rPr lang="fr-FR" sz="1800" dirty="0">
                <a:effectLst/>
                <a:latin typeface="Calibri" panose="020F0502020204030204" pitchFamily="34" charset="0"/>
                <a:ea typeface="Calibri" panose="020F0502020204030204" pitchFamily="34" charset="0"/>
                <a:cs typeface="Times New Roman" panose="02020603050405020304" pitchFamily="18" charset="0"/>
              </a:rPr>
              <a:t> Les classes K et D nécessitent une surveillance médicale, tandis que les classes SI, P et M correspondent à des états normaux ou bénins.</a:t>
            </a:r>
          </a:p>
        </p:txBody>
      </p:sp>
      <p:pic>
        <p:nvPicPr>
          <p:cNvPr id="11" name="Image 10">
            <a:extLst>
              <a:ext uri="{FF2B5EF4-FFF2-40B4-BE49-F238E27FC236}">
                <a16:creationId xmlns:a16="http://schemas.microsoft.com/office/drawing/2014/main" id="{3F855F14-873B-D715-F5D6-EAB7C005786B}"/>
              </a:ext>
            </a:extLst>
          </p:cNvPr>
          <p:cNvPicPr>
            <a:picLocks noChangeAspect="1"/>
          </p:cNvPicPr>
          <p:nvPr/>
        </p:nvPicPr>
        <p:blipFill>
          <a:blip r:embed="rId7"/>
          <a:stretch>
            <a:fillRect/>
          </a:stretch>
        </p:blipFill>
        <p:spPr>
          <a:xfrm>
            <a:off x="10711" y="1768839"/>
            <a:ext cx="5882881" cy="4388816"/>
          </a:xfrm>
          <a:prstGeom prst="rect">
            <a:avLst/>
          </a:prstGeom>
        </p:spPr>
      </p:pic>
      <p:sp>
        <p:nvSpPr>
          <p:cNvPr id="13" name="ZoneTexte 12">
            <a:extLst>
              <a:ext uri="{FF2B5EF4-FFF2-40B4-BE49-F238E27FC236}">
                <a16:creationId xmlns:a16="http://schemas.microsoft.com/office/drawing/2014/main" id="{329EBE4C-D780-2088-96BA-E66EA6B33149}"/>
              </a:ext>
            </a:extLst>
          </p:cNvPr>
          <p:cNvSpPr txBox="1"/>
          <p:nvPr/>
        </p:nvSpPr>
        <p:spPr>
          <a:xfrm>
            <a:off x="10711" y="1179303"/>
            <a:ext cx="5984085" cy="5185311"/>
          </a:xfrm>
          <a:prstGeom prst="rect">
            <a:avLst/>
          </a:prstGeom>
          <a:noFill/>
        </p:spPr>
        <p:txBody>
          <a:bodyPr wrap="square" rtlCol="0">
            <a:spAutoFit/>
          </a:bodyPr>
          <a:lstStyle/>
          <a:p>
            <a:endParaRPr lang="fr-FR" dirty="0"/>
          </a:p>
        </p:txBody>
      </p:sp>
    </p:spTree>
    <p:custDataLst>
      <p:tags r:id="rId1"/>
    </p:custDataLst>
    <p:extLst>
      <p:ext uri="{BB962C8B-B14F-4D97-AF65-F5344CB8AC3E}">
        <p14:creationId xmlns:p14="http://schemas.microsoft.com/office/powerpoint/2010/main" val="3900115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1+#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BD71590B-2C43-48AA-A658-23ED991032C7}"/>
              </a:ext>
            </a:extLst>
          </p:cNvPr>
          <p:cNvSpPr/>
          <p:nvPr/>
        </p:nvSpPr>
        <p:spPr>
          <a:xfrm>
            <a:off x="7561942" y="0"/>
            <a:ext cx="463005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595214" y="1109436"/>
            <a:ext cx="3559179" cy="430887"/>
          </a:xfrm>
          <a:prstGeom prst="rect">
            <a:avLst/>
          </a:prstGeom>
          <a:noFill/>
        </p:spPr>
        <p:txBody>
          <a:bodyPr wrap="none" lIns="0" tIns="0" rIns="0" bIns="0" numCol="1" rtlCol="0">
            <a:spAutoFit/>
          </a:bodyPr>
          <a:lstStyle/>
          <a:p>
            <a:r>
              <a:rPr lang="de-DE" altLang="de-DE" sz="2800" spc="300" dirty="0"/>
              <a:t>ALL CAPS | LOOSE</a:t>
            </a:r>
          </a:p>
        </p:txBody>
      </p:sp>
      <p:sp>
        <p:nvSpPr>
          <p:cNvPr id="8" name="TextBox 7">
            <a:extLst>
              <a:ext uri="{FF2B5EF4-FFF2-40B4-BE49-F238E27FC236}">
                <a16:creationId xmlns:a16="http://schemas.microsoft.com/office/drawing/2014/main" id="{C9A73559-491A-4614-A844-496762024E0B}"/>
              </a:ext>
            </a:extLst>
          </p:cNvPr>
          <p:cNvSpPr txBox="1"/>
          <p:nvPr/>
        </p:nvSpPr>
        <p:spPr>
          <a:xfrm>
            <a:off x="595214" y="1869168"/>
            <a:ext cx="6056086" cy="2954655"/>
          </a:xfrm>
          <a:prstGeom prst="rect">
            <a:avLst/>
          </a:prstGeom>
          <a:noFill/>
        </p:spPr>
        <p:txBody>
          <a:bodyPr wrap="square" lIns="0" tIns="0" rIns="0" bIns="0" numCol="1" rtlCol="0">
            <a:spAutoFit/>
          </a:bodyPr>
          <a:lstStyle/>
          <a:p>
            <a:r>
              <a:rPr lang="de-DE" altLang="de-DE" sz="2400" dirty="0"/>
              <a:t>Lorem ipsum dolor sit amet, consectetuer adipiscing elit. Maecenas porttitor congue </a:t>
            </a:r>
            <a:r>
              <a:rPr lang="de-DE" altLang="de-DE" sz="2400" dirty="0" err="1"/>
              <a:t>massa</a:t>
            </a:r>
            <a:r>
              <a:rPr lang="de-DE" altLang="de-DE" sz="2400" dirty="0"/>
              <a:t>.</a:t>
            </a:r>
            <a:br>
              <a:rPr lang="de-DE" altLang="de-DE" sz="2400" dirty="0"/>
            </a:br>
            <a:endParaRPr lang="de-DE" altLang="de-DE" sz="2400" dirty="0"/>
          </a:p>
          <a:p>
            <a:r>
              <a:rPr lang="de-DE" altLang="de-DE" sz="2400" dirty="0" err="1"/>
              <a:t>Fusce</a:t>
            </a:r>
            <a:r>
              <a:rPr lang="de-DE" altLang="de-DE" sz="2400" dirty="0"/>
              <a:t> posuere, magna sed </a:t>
            </a:r>
            <a:r>
              <a:rPr lang="de-DE" altLang="de-DE" sz="2400" dirty="0" err="1"/>
              <a:t>pulvinar</a:t>
            </a:r>
            <a:r>
              <a:rPr lang="de-DE" altLang="de-DE" sz="2400" dirty="0"/>
              <a:t> </a:t>
            </a:r>
            <a:br>
              <a:rPr lang="de-DE" altLang="de-DE" sz="2400" dirty="0"/>
            </a:br>
            <a:r>
              <a:rPr lang="de-DE" altLang="de-DE" sz="2400" dirty="0" err="1"/>
              <a:t>ultricies</a:t>
            </a:r>
            <a:r>
              <a:rPr lang="de-DE" altLang="de-DE" sz="2400" dirty="0"/>
              <a:t>, purus lectus </a:t>
            </a:r>
            <a:r>
              <a:rPr lang="de-DE" altLang="de-DE" sz="2400" dirty="0" err="1"/>
              <a:t>malesuada</a:t>
            </a:r>
            <a:r>
              <a:rPr lang="de-DE" altLang="de-DE" sz="2400" dirty="0"/>
              <a:t> </a:t>
            </a:r>
            <a:br>
              <a:rPr lang="de-DE" altLang="de-DE" sz="2400" dirty="0"/>
            </a:br>
            <a:r>
              <a:rPr lang="de-DE" altLang="de-DE" sz="2400" dirty="0" err="1"/>
              <a:t>libero</a:t>
            </a:r>
            <a:r>
              <a:rPr lang="de-DE" altLang="de-DE" sz="2400" dirty="0"/>
              <a:t>, sit amet commodo magna </a:t>
            </a:r>
            <a:br>
              <a:rPr lang="de-DE" altLang="de-DE" sz="2400" dirty="0"/>
            </a:br>
            <a:r>
              <a:rPr lang="de-DE" altLang="de-DE" sz="2400" dirty="0" err="1"/>
              <a:t>eros</a:t>
            </a:r>
            <a:r>
              <a:rPr lang="de-DE" altLang="de-DE" sz="2400" dirty="0"/>
              <a:t> quis </a:t>
            </a:r>
            <a:r>
              <a:rPr lang="de-DE" altLang="de-DE" sz="2400" dirty="0" err="1"/>
              <a:t>urna</a:t>
            </a:r>
            <a:r>
              <a:rPr lang="de-DE" altLang="de-DE" sz="2400" dirty="0"/>
              <a:t>.</a:t>
            </a:r>
          </a:p>
        </p:txBody>
      </p:sp>
      <p:sp>
        <p:nvSpPr>
          <p:cNvPr id="17" name="TextBox 16">
            <a:extLst>
              <a:ext uri="{FF2B5EF4-FFF2-40B4-BE49-F238E27FC236}">
                <a16:creationId xmlns:a16="http://schemas.microsoft.com/office/drawing/2014/main" id="{AB5DEB48-65FA-4BC4-93CC-B4752488B56B}"/>
              </a:ext>
            </a:extLst>
          </p:cNvPr>
          <p:cNvSpPr txBox="1"/>
          <p:nvPr/>
        </p:nvSpPr>
        <p:spPr>
          <a:xfrm>
            <a:off x="9383226" y="817047"/>
            <a:ext cx="1725152" cy="1015663"/>
          </a:xfrm>
          <a:prstGeom prst="rect">
            <a:avLst/>
          </a:prstGeom>
          <a:noFill/>
        </p:spPr>
        <p:txBody>
          <a:bodyPr wrap="none" numCol="1" rtlCol="0">
            <a:spAutoFit/>
          </a:bodyPr>
          <a:lstStyle/>
          <a:p>
            <a:r>
              <a:rPr lang="de-DE" altLang="de-DE" sz="6000" dirty="0">
                <a:solidFill>
                  <a:schemeClr val="bg1"/>
                </a:solidFill>
              </a:rPr>
              <a:t>75%</a:t>
            </a:r>
          </a:p>
        </p:txBody>
      </p:sp>
      <p:pic>
        <p:nvPicPr>
          <p:cNvPr id="15" name="Picture 14">
            <a:extLst>
              <a:ext uri="{FF2B5EF4-FFF2-40B4-BE49-F238E27FC236}">
                <a16:creationId xmlns:a16="http://schemas.microsoft.com/office/drawing/2014/main" id="{EC77203D-3153-48DC-8594-E6178C5E2991}"/>
              </a:ext>
            </a:extLst>
          </p:cNvPr>
          <p:cNvPicPr>
            <a:picLocks noChangeAspect="1"/>
          </p:cNvPicPr>
          <p:nvPr/>
        </p:nvPicPr>
        <p:blipFill rotWithShape="1">
          <a:blip r:embed="rId7"/>
          <a:srcRect l="20212" r="19786"/>
          <a:stretch/>
        </p:blipFill>
        <p:spPr>
          <a:xfrm>
            <a:off x="6212116" y="1683656"/>
            <a:ext cx="4441372" cy="4441372"/>
          </a:xfrm>
          <a:prstGeom prst="ellipse">
            <a:avLst/>
          </a:prstGeom>
          <a:ln w="22225">
            <a:solidFill>
              <a:schemeClr val="bg2"/>
            </a:solidFill>
          </a:ln>
        </p:spPr>
      </p:pic>
      <p:sp>
        <p:nvSpPr>
          <p:cNvPr id="9" name="!!Oval 8">
            <a:extLst>
              <a:ext uri="{FF2B5EF4-FFF2-40B4-BE49-F238E27FC236}">
                <a16:creationId xmlns:a16="http://schemas.microsoft.com/office/drawing/2014/main" id="{67191FB7-1694-4872-81F9-FE7754259935}"/>
              </a:ext>
            </a:extLst>
          </p:cNvPr>
          <p:cNvSpPr/>
          <p:nvPr/>
        </p:nvSpPr>
        <p:spPr>
          <a:xfrm>
            <a:off x="595215" y="5809130"/>
            <a:ext cx="228600" cy="228600"/>
          </a:xfrm>
          <a:prstGeom prst="ellipse">
            <a:avLst/>
          </a:prstGeom>
          <a:solidFill>
            <a:srgbClr val="0A5F74"/>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8" name="!!Oval 17">
            <a:extLst>
              <a:ext uri="{FF2B5EF4-FFF2-40B4-BE49-F238E27FC236}">
                <a16:creationId xmlns:a16="http://schemas.microsoft.com/office/drawing/2014/main" id="{3ADE76D0-3EF0-4443-9FE4-F69DF5A6352C}"/>
              </a:ext>
            </a:extLst>
          </p:cNvPr>
          <p:cNvSpPr/>
          <p:nvPr/>
        </p:nvSpPr>
        <p:spPr>
          <a:xfrm>
            <a:off x="94634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9" name="!!Oval 18">
            <a:extLst>
              <a:ext uri="{FF2B5EF4-FFF2-40B4-BE49-F238E27FC236}">
                <a16:creationId xmlns:a16="http://schemas.microsoft.com/office/drawing/2014/main" id="{80E8ABFB-5DA4-4C32-AD2D-EF2F8AC7D995}"/>
              </a:ext>
            </a:extLst>
          </p:cNvPr>
          <p:cNvSpPr/>
          <p:nvPr/>
        </p:nvSpPr>
        <p:spPr>
          <a:xfrm>
            <a:off x="1297469"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0" name="Oval 19">
            <a:extLst>
              <a:ext uri="{FF2B5EF4-FFF2-40B4-BE49-F238E27FC236}">
                <a16:creationId xmlns:a16="http://schemas.microsoft.com/office/drawing/2014/main" id="{9185DD9D-8871-414C-A4F6-F52E6DE69C3A}"/>
              </a:ext>
            </a:extLst>
          </p:cNvPr>
          <p:cNvSpPr/>
          <p:nvPr/>
        </p:nvSpPr>
        <p:spPr>
          <a:xfrm>
            <a:off x="1648596"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1" name="Oval 20">
            <a:extLst>
              <a:ext uri="{FF2B5EF4-FFF2-40B4-BE49-F238E27FC236}">
                <a16:creationId xmlns:a16="http://schemas.microsoft.com/office/drawing/2014/main" id="{D3C524F8-51A9-4142-B10B-2FCD35209B09}"/>
              </a:ext>
            </a:extLst>
          </p:cNvPr>
          <p:cNvSpPr/>
          <p:nvPr/>
        </p:nvSpPr>
        <p:spPr>
          <a:xfrm>
            <a:off x="1999722" y="5809130"/>
            <a:ext cx="228600" cy="228600"/>
          </a:xfrm>
          <a:prstGeom prst="ellipse">
            <a:avLst/>
          </a:prstGeom>
          <a:solidFill>
            <a:schemeClr val="bg2">
              <a:lumMod val="75000"/>
              <a:lumOff val="2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2" name="Rectangle 21">
            <a:extLst>
              <a:ext uri="{FF2B5EF4-FFF2-40B4-BE49-F238E27FC236}">
                <a16:creationId xmlns:a16="http://schemas.microsoft.com/office/drawing/2014/main" id="{0BCE5E58-F806-443A-840F-4982B48917A1}"/>
              </a:ext>
            </a:extLst>
          </p:cNvPr>
          <p:cNvSpPr/>
          <p:nvPr/>
        </p:nvSpPr>
        <p:spPr>
          <a:xfrm>
            <a:off x="-4736845" y="0"/>
            <a:ext cx="4630057" cy="68580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26" name="Picture 25">
            <a:extLst>
              <a:ext uri="{FF2B5EF4-FFF2-40B4-BE49-F238E27FC236}">
                <a16:creationId xmlns:a16="http://schemas.microsoft.com/office/drawing/2014/main" id="{971C102C-BCBE-4345-8440-849CA7EAA952}"/>
              </a:ext>
            </a:extLst>
          </p:cNvPr>
          <p:cNvPicPr>
            <a:picLocks noChangeAspect="1"/>
          </p:cNvPicPr>
          <p:nvPr/>
        </p:nvPicPr>
        <p:blipFill rotWithShape="1">
          <a:blip r:embed="rId8"/>
          <a:srcRect l="6008" t="16550" r="41229" b="2029"/>
          <a:stretch/>
        </p:blipFill>
        <p:spPr>
          <a:xfrm>
            <a:off x="-7364649" y="1635541"/>
            <a:ext cx="4476626" cy="4587460"/>
          </a:xfrm>
          <a:prstGeom prst="ellipse">
            <a:avLst/>
          </a:prstGeom>
          <a:ln>
            <a:solidFill>
              <a:schemeClr val="bg2"/>
            </a:solidFill>
          </a:ln>
        </p:spPr>
      </p:pic>
      <p:sp>
        <p:nvSpPr>
          <p:cNvPr id="16" name="Footnote">
            <a:extLst>
              <a:ext uri="{FF2B5EF4-FFF2-40B4-BE49-F238E27FC236}">
                <a16:creationId xmlns:a16="http://schemas.microsoft.com/office/drawing/2014/main" id="{06950DDC-2EEE-4C41-BF18-6FABE1678492}"/>
              </a:ext>
            </a:extLst>
          </p:cNvPr>
          <p:cNvSpPr/>
          <p:nvPr/>
        </p:nvSpPr>
        <p:spPr>
          <a:xfrm>
            <a:off x="595214" y="6392226"/>
            <a:ext cx="4259459" cy="123111"/>
          </a:xfrm>
          <a:prstGeom prst="rect">
            <a:avLst/>
          </a:prstGeom>
        </p:spPr>
        <p:txBody>
          <a:bodyPr vert="horz" lIns="0" tIns="0" rIns="0" bIns="0" numCol="1" rtlCol="0" anchor="b" anchorCtr="0">
            <a:spAutoFit/>
          </a:bodyPr>
          <a:lstStyle/>
          <a:p>
            <a:r>
              <a:rPr lang="en-US" sz="800" kern="0" dirty="0"/>
              <a:t>Source: pexels.com</a:t>
            </a:r>
          </a:p>
        </p:txBody>
      </p:sp>
      <p:sp>
        <p:nvSpPr>
          <p:cNvPr id="24" name="TextBox 23">
            <a:extLst>
              <a:ext uri="{FF2B5EF4-FFF2-40B4-BE49-F238E27FC236}">
                <a16:creationId xmlns:a16="http://schemas.microsoft.com/office/drawing/2014/main" id="{ACA50CB1-726A-4F7E-A67D-FC5B3BD20DA1}"/>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spTree>
    <p:custDataLst>
      <p:tags r:id="rId1"/>
    </p:custDataLst>
    <p:extLst>
      <p:ext uri="{BB962C8B-B14F-4D97-AF65-F5344CB8AC3E}">
        <p14:creationId xmlns:p14="http://schemas.microsoft.com/office/powerpoint/2010/main" val="3257447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eform: Shape 4">
            <a:extLst>
              <a:ext uri="{FF2B5EF4-FFF2-40B4-BE49-F238E27FC236}">
                <a16:creationId xmlns:a16="http://schemas.microsoft.com/office/drawing/2014/main" id="{829B984C-5D4E-4199-87F2-EF1519F4C266}"/>
              </a:ext>
            </a:extLst>
          </p:cNvPr>
          <p:cNvSpPr/>
          <p:nvPr/>
        </p:nvSpPr>
        <p:spPr>
          <a:xfrm>
            <a:off x="1717633" y="2394948"/>
            <a:ext cx="3156203" cy="2220995"/>
          </a:xfrm>
          <a:custGeom>
            <a:avLst/>
            <a:gdLst/>
            <a:ahLst/>
            <a:cxnLst/>
            <a:rect l="l" t="t" r="r" b="b"/>
            <a:pathLst>
              <a:path w="3156203" h="2220995">
                <a:moveTo>
                  <a:pt x="706208" y="345686"/>
                </a:moveTo>
                <a:cubicBezTo>
                  <a:pt x="655765" y="345686"/>
                  <a:pt x="610761" y="361759"/>
                  <a:pt x="571198" y="393904"/>
                </a:cubicBezTo>
                <a:cubicBezTo>
                  <a:pt x="531635" y="426049"/>
                  <a:pt x="500973" y="483664"/>
                  <a:pt x="479213" y="566747"/>
                </a:cubicBezTo>
                <a:cubicBezTo>
                  <a:pt x="450529"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1957430" y="38575"/>
                </a:moveTo>
                <a:lnTo>
                  <a:pt x="3059767" y="38575"/>
                </a:lnTo>
                <a:lnTo>
                  <a:pt x="3059767" y="428769"/>
                </a:lnTo>
                <a:lnTo>
                  <a:pt x="2273443" y="428769"/>
                </a:lnTo>
                <a:lnTo>
                  <a:pt x="2208163" y="798193"/>
                </a:lnTo>
                <a:cubicBezTo>
                  <a:pt x="2301137" y="751706"/>
                  <a:pt x="2396090" y="728463"/>
                  <a:pt x="2493020" y="728463"/>
                </a:cubicBezTo>
                <a:cubicBezTo>
                  <a:pt x="2677980" y="728463"/>
                  <a:pt x="2834750" y="795721"/>
                  <a:pt x="2963331" y="930237"/>
                </a:cubicBezTo>
                <a:cubicBezTo>
                  <a:pt x="3091912" y="1064752"/>
                  <a:pt x="3156203" y="1239326"/>
                  <a:pt x="3156203" y="1453958"/>
                </a:cubicBezTo>
                <a:cubicBezTo>
                  <a:pt x="3156203" y="1632983"/>
                  <a:pt x="3104276" y="1792720"/>
                  <a:pt x="3000422" y="1933170"/>
                </a:cubicBezTo>
                <a:cubicBezTo>
                  <a:pt x="2858983" y="2125054"/>
                  <a:pt x="2662649" y="2220995"/>
                  <a:pt x="2411421" y="2220995"/>
                </a:cubicBezTo>
                <a:cubicBezTo>
                  <a:pt x="2210636" y="2220995"/>
                  <a:pt x="2046942" y="2167090"/>
                  <a:pt x="1920339" y="2059279"/>
                </a:cubicBezTo>
                <a:cubicBezTo>
                  <a:pt x="1793736" y="1951469"/>
                  <a:pt x="1718071" y="1806567"/>
                  <a:pt x="1693344" y="1624575"/>
                </a:cubicBezTo>
                <a:lnTo>
                  <a:pt x="2108760" y="1581550"/>
                </a:lnTo>
                <a:cubicBezTo>
                  <a:pt x="2120629" y="1675514"/>
                  <a:pt x="2155742" y="1749942"/>
                  <a:pt x="2214098" y="1804836"/>
                </a:cubicBezTo>
                <a:cubicBezTo>
                  <a:pt x="2272454" y="1859731"/>
                  <a:pt x="2339712" y="1887178"/>
                  <a:pt x="2415872" y="1887178"/>
                </a:cubicBezTo>
                <a:cubicBezTo>
                  <a:pt x="2502911" y="1887178"/>
                  <a:pt x="2576598" y="1851818"/>
                  <a:pt x="2636932" y="1781098"/>
                </a:cubicBezTo>
                <a:cubicBezTo>
                  <a:pt x="2697267" y="1710379"/>
                  <a:pt x="2727434" y="1603805"/>
                  <a:pt x="2727434" y="1461376"/>
                </a:cubicBezTo>
                <a:cubicBezTo>
                  <a:pt x="2727434" y="1327849"/>
                  <a:pt x="2697514" y="1227704"/>
                  <a:pt x="2637674" y="1160941"/>
                </a:cubicBezTo>
                <a:cubicBezTo>
                  <a:pt x="2577835" y="1094178"/>
                  <a:pt x="2499944" y="1060796"/>
                  <a:pt x="2404002" y="1060796"/>
                </a:cubicBezTo>
                <a:cubicBezTo>
                  <a:pt x="2284323" y="1060796"/>
                  <a:pt x="2177007" y="1113712"/>
                  <a:pt x="2082055" y="1219544"/>
                </a:cubicBezTo>
                <a:lnTo>
                  <a:pt x="1743787" y="1170585"/>
                </a:lnTo>
                <a:close/>
                <a:moveTo>
                  <a:pt x="706208" y="0"/>
                </a:moveTo>
                <a:cubicBezTo>
                  <a:pt x="916884" y="0"/>
                  <a:pt x="1081567" y="75171"/>
                  <a:pt x="1200257" y="225512"/>
                </a:cubicBezTo>
                <a:cubicBezTo>
                  <a:pt x="1341697" y="403548"/>
                  <a:pt x="1412417" y="698790"/>
                  <a:pt x="1412417" y="1111239"/>
                </a:cubicBezTo>
                <a:cubicBezTo>
                  <a:pt x="1412417" y="1522700"/>
                  <a:pt x="1341202" y="1818436"/>
                  <a:pt x="1198774" y="1998450"/>
                </a:cubicBezTo>
                <a:cubicBezTo>
                  <a:pt x="1081072" y="2146813"/>
                  <a:pt x="916884" y="2220995"/>
                  <a:pt x="706208" y="2220995"/>
                </a:cubicBezTo>
                <a:cubicBezTo>
                  <a:pt x="494544" y="2220995"/>
                  <a:pt x="323926" y="2139642"/>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324859"/>
            <a:ext cx="6242927" cy="553998"/>
          </a:xfrm>
          <a:prstGeom prst="rect">
            <a:avLst/>
          </a:prstGeom>
          <a:noFill/>
        </p:spPr>
        <p:txBody>
          <a:bodyPr wrap="none" lIns="0" tIns="0" rIns="0" bIns="0" numCol="1" rtlCol="0">
            <a:spAutoFit/>
          </a:bodyPr>
          <a:lstStyle/>
          <a:p>
            <a:r>
              <a:rPr lang="de-DE" altLang="de-DE" sz="3600" dirty="0">
                <a:latin typeface="+mj-lt"/>
              </a:rPr>
              <a:t>Analyse exploratoire des données</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616178"/>
            <a:ext cx="4878771" cy="369332"/>
          </a:xfrm>
          <a:prstGeom prst="rect">
            <a:avLst/>
          </a:prstGeom>
          <a:noFill/>
        </p:spPr>
        <p:txBody>
          <a:bodyPr wrap="none" lIns="0" tIns="0" rIns="0" bIns="0" numCol="1" rtlCol="0">
            <a:spAutoFit/>
          </a:bodyPr>
          <a:lstStyle/>
          <a:p>
            <a:r>
              <a:rPr lang="en-US" sz="2400" dirty="0"/>
              <a:t>👉 </a:t>
            </a:r>
            <a:r>
              <a:rPr lang="en-US" sz="2400" b="1" dirty="0">
                <a:solidFill>
                  <a:schemeClr val="accent4">
                    <a:lumMod val="75000"/>
                  </a:schemeClr>
                </a:solidFill>
              </a:rPr>
              <a:t>Exploratory Data Analysis (EDA)</a:t>
            </a:r>
            <a:endParaRPr lang="de-DE" altLang="de-DE" sz="2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236244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290BC-D748-66FA-F45C-1CDE1A7BD055}"/>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46D3FCC8-30DC-60D5-FB05-C817276FDB4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66A3F90A-5E3C-B9AE-0E04-83FC9AE91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ABA37E50-F0EB-6A4D-B66C-20172055C333}"/>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 name="Rectangle 1">
            <a:extLst>
              <a:ext uri="{FF2B5EF4-FFF2-40B4-BE49-F238E27FC236}">
                <a16:creationId xmlns:a16="http://schemas.microsoft.com/office/drawing/2014/main" id="{CE16AAEE-291B-11D4-04C6-68C914D43E1D}"/>
              </a:ext>
            </a:extLst>
          </p:cNvPr>
          <p:cNvSpPr/>
          <p:nvPr/>
        </p:nvSpPr>
        <p:spPr>
          <a:xfrm>
            <a:off x="2475607" y="-100411"/>
            <a:ext cx="9002017"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D0A26AD9-4F91-8359-EE6D-C4DB0FCDD02A}"/>
              </a:ext>
            </a:extLst>
          </p:cNvPr>
          <p:cNvSpPr txBox="1"/>
          <p:nvPr/>
        </p:nvSpPr>
        <p:spPr>
          <a:xfrm>
            <a:off x="2614015" y="120151"/>
            <a:ext cx="8111135" cy="553998"/>
          </a:xfrm>
          <a:prstGeom prst="rect">
            <a:avLst/>
          </a:prstGeom>
          <a:noFill/>
        </p:spPr>
        <p:txBody>
          <a:bodyPr wrap="square" lIns="0" tIns="0" rIns="0" bIns="0" numCol="1" rtlCol="0">
            <a:spAutoFit/>
          </a:bodyPr>
          <a:lstStyle/>
          <a:p>
            <a:r>
              <a:rPr lang="de-DE" altLang="de-DE" sz="3600" dirty="0">
                <a:latin typeface="+mj-lt"/>
              </a:rPr>
              <a:t>Analyse exploratoire des données</a:t>
            </a:r>
          </a:p>
        </p:txBody>
      </p:sp>
      <p:graphicFrame>
        <p:nvGraphicFramePr>
          <p:cNvPr id="3" name="Tableau 2">
            <a:extLst>
              <a:ext uri="{FF2B5EF4-FFF2-40B4-BE49-F238E27FC236}">
                <a16:creationId xmlns:a16="http://schemas.microsoft.com/office/drawing/2014/main" id="{6E4F5E30-9EFA-62AA-89AA-F957A09A6942}"/>
              </a:ext>
            </a:extLst>
          </p:cNvPr>
          <p:cNvGraphicFramePr>
            <a:graphicFrameLocks noGrp="1"/>
          </p:cNvGraphicFramePr>
          <p:nvPr>
            <p:extLst>
              <p:ext uri="{D42A27DB-BD31-4B8C-83A1-F6EECF244321}">
                <p14:modId xmlns:p14="http://schemas.microsoft.com/office/powerpoint/2010/main" val="1469139637"/>
              </p:ext>
            </p:extLst>
          </p:nvPr>
        </p:nvGraphicFramePr>
        <p:xfrm>
          <a:off x="0" y="3543524"/>
          <a:ext cx="3558186" cy="3194325"/>
        </p:xfrm>
        <a:graphic>
          <a:graphicData uri="http://schemas.openxmlformats.org/drawingml/2006/table">
            <a:tbl>
              <a:tblPr>
                <a:tableStyleId>{839DD9DD-9E6C-4910-8AC0-68ADFF6A6AFC}</a:tableStyleId>
              </a:tblPr>
              <a:tblGrid>
                <a:gridCol w="1186062">
                  <a:extLst>
                    <a:ext uri="{9D8B030D-6E8A-4147-A177-3AD203B41FA5}">
                      <a16:colId xmlns:a16="http://schemas.microsoft.com/office/drawing/2014/main" val="2672648584"/>
                    </a:ext>
                  </a:extLst>
                </a:gridCol>
                <a:gridCol w="1186062">
                  <a:extLst>
                    <a:ext uri="{9D8B030D-6E8A-4147-A177-3AD203B41FA5}">
                      <a16:colId xmlns:a16="http://schemas.microsoft.com/office/drawing/2014/main" val="1040975174"/>
                    </a:ext>
                  </a:extLst>
                </a:gridCol>
                <a:gridCol w="1186062">
                  <a:extLst>
                    <a:ext uri="{9D8B030D-6E8A-4147-A177-3AD203B41FA5}">
                      <a16:colId xmlns:a16="http://schemas.microsoft.com/office/drawing/2014/main" val="1164125653"/>
                    </a:ext>
                  </a:extLst>
                </a:gridCol>
              </a:tblGrid>
              <a:tr h="354925">
                <a:tc>
                  <a:txBody>
                    <a:bodyPr/>
                    <a:lstStyle/>
                    <a:p>
                      <a:pPr algn="ctr" fontAlgn="ctr"/>
                      <a:r>
                        <a:rPr lang="fr-FR" sz="1100" u="none" strike="noStrike">
                          <a:effectLst/>
                        </a:rPr>
                        <a:t>Statistic</a:t>
                      </a:r>
                      <a:endParaRPr lang="fr-FR"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Width (px)</a:t>
                      </a:r>
                      <a:endParaRPr lang="fr-FR"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Height (px)</a:t>
                      </a:r>
                      <a:endParaRPr lang="fr-FR" sz="1100" b="1"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61389345"/>
                  </a:ext>
                </a:extLst>
              </a:tr>
              <a:tr h="354925">
                <a:tc>
                  <a:txBody>
                    <a:bodyPr/>
                    <a:lstStyle/>
                    <a:p>
                      <a:pPr algn="ctr" fontAlgn="ctr"/>
                      <a:r>
                        <a:rPr lang="fr-FR" sz="1100" u="none" strike="noStrike">
                          <a:effectLst/>
                        </a:rPr>
                        <a:t>Count</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4049</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dirty="0">
                          <a:effectLst/>
                        </a:rPr>
                        <a:t>4049</a:t>
                      </a:r>
                      <a:endParaRPr lang="fr-FR"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07911571"/>
                  </a:ext>
                </a:extLst>
              </a:tr>
              <a:tr h="354925">
                <a:tc>
                  <a:txBody>
                    <a:bodyPr/>
                    <a:lstStyle/>
                    <a:p>
                      <a:pPr algn="ctr" fontAlgn="ctr"/>
                      <a:r>
                        <a:rPr lang="fr-FR" sz="1100" u="none" strike="noStrike">
                          <a:effectLst/>
                        </a:rPr>
                        <a:t>Mean</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214.7</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191.0</a:t>
                      </a:r>
                      <a:endParaRPr lang="fr-FR"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620989171"/>
                  </a:ext>
                </a:extLst>
              </a:tr>
              <a:tr h="354925">
                <a:tc>
                  <a:txBody>
                    <a:bodyPr/>
                    <a:lstStyle/>
                    <a:p>
                      <a:pPr algn="ctr" fontAlgn="ctr"/>
                      <a:r>
                        <a:rPr lang="fr-FR" sz="1100" u="none" strike="noStrike">
                          <a:effectLst/>
                        </a:rPr>
                        <a:t>Std</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98.8</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88.5</a:t>
                      </a:r>
                      <a:endParaRPr lang="fr-FR"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23621124"/>
                  </a:ext>
                </a:extLst>
              </a:tr>
              <a:tr h="354925">
                <a:tc>
                  <a:txBody>
                    <a:bodyPr/>
                    <a:lstStyle/>
                    <a:p>
                      <a:pPr algn="ctr" fontAlgn="ctr"/>
                      <a:r>
                        <a:rPr lang="fr-FR" sz="1100" u="none" strike="noStrike">
                          <a:effectLst/>
                        </a:rPr>
                        <a:t>Min</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62</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dirty="0">
                          <a:effectLst/>
                        </a:rPr>
                        <a:t>48</a:t>
                      </a:r>
                      <a:endParaRPr lang="fr-FR"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46196989"/>
                  </a:ext>
                </a:extLst>
              </a:tr>
              <a:tr h="354925">
                <a:tc>
                  <a:txBody>
                    <a:bodyPr/>
                    <a:lstStyle/>
                    <a:p>
                      <a:pPr algn="ctr" fontAlgn="ctr"/>
                      <a:r>
                        <a:rPr lang="fr-FR" sz="1100" u="none" strike="noStrike">
                          <a:effectLst/>
                        </a:rPr>
                        <a:t>25%</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138</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123</a:t>
                      </a:r>
                      <a:endParaRPr lang="fr-FR"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27927252"/>
                  </a:ext>
                </a:extLst>
              </a:tr>
              <a:tr h="354925">
                <a:tc>
                  <a:txBody>
                    <a:bodyPr/>
                    <a:lstStyle/>
                    <a:p>
                      <a:pPr algn="ctr" fontAlgn="ctr"/>
                      <a:r>
                        <a:rPr lang="fr-FR" sz="1100" u="none" strike="noStrike">
                          <a:effectLst/>
                        </a:rPr>
                        <a:t>50%</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188</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166</a:t>
                      </a:r>
                      <a:endParaRPr lang="fr-FR"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327032856"/>
                  </a:ext>
                </a:extLst>
              </a:tr>
              <a:tr h="354925">
                <a:tc>
                  <a:txBody>
                    <a:bodyPr/>
                    <a:lstStyle/>
                    <a:p>
                      <a:pPr algn="ctr" fontAlgn="ctr"/>
                      <a:r>
                        <a:rPr lang="fr-FR" sz="1100" u="none" strike="noStrike">
                          <a:effectLst/>
                        </a:rPr>
                        <a:t>75%</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279</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239</a:t>
                      </a:r>
                      <a:endParaRPr lang="fr-FR" sz="11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718725401"/>
                  </a:ext>
                </a:extLst>
              </a:tr>
              <a:tr h="354925">
                <a:tc>
                  <a:txBody>
                    <a:bodyPr/>
                    <a:lstStyle/>
                    <a:p>
                      <a:pPr algn="ctr" fontAlgn="ctr"/>
                      <a:r>
                        <a:rPr lang="fr-FR" sz="1100" u="none" strike="noStrike">
                          <a:effectLst/>
                        </a:rPr>
                        <a:t>Max</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a:effectLst/>
                        </a:rPr>
                        <a:t>531</a:t>
                      </a:r>
                      <a:endParaRPr lang="fr-FR" sz="11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fr-FR" sz="1100" u="none" strike="noStrike" dirty="0">
                          <a:effectLst/>
                        </a:rPr>
                        <a:t>553</a:t>
                      </a:r>
                      <a:endParaRPr lang="fr-FR" sz="11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934289456"/>
                  </a:ext>
                </a:extLst>
              </a:tr>
            </a:tbl>
          </a:graphicData>
        </a:graphic>
      </p:graphicFrame>
      <p:sp>
        <p:nvSpPr>
          <p:cNvPr id="6" name="ZoneTexte 5">
            <a:extLst>
              <a:ext uri="{FF2B5EF4-FFF2-40B4-BE49-F238E27FC236}">
                <a16:creationId xmlns:a16="http://schemas.microsoft.com/office/drawing/2014/main" id="{E48D2293-6E4E-A1C3-46FC-1302B43A3611}"/>
              </a:ext>
            </a:extLst>
          </p:cNvPr>
          <p:cNvSpPr txBox="1"/>
          <p:nvPr/>
        </p:nvSpPr>
        <p:spPr>
          <a:xfrm>
            <a:off x="0" y="1342349"/>
            <a:ext cx="12001499" cy="1200329"/>
          </a:xfrm>
          <a:prstGeom prst="rect">
            <a:avLst/>
          </a:prstGeom>
          <a:noFill/>
        </p:spPr>
        <p:txBody>
          <a:bodyPr wrap="square">
            <a:spAutoFit/>
          </a:bodyPr>
          <a:lstStyle/>
          <a:p>
            <a:r>
              <a:rPr lang="fr-FR" dirty="0"/>
              <a:t>L’analyse exploratoire des données (EDA) permet de mieux comprendre la structure et les caractéristiques principales d’un jeu de données.</a:t>
            </a:r>
            <a:br>
              <a:rPr lang="fr-FR" dirty="0"/>
            </a:br>
            <a:r>
              <a:rPr lang="fr-FR" dirty="0"/>
              <a:t>Elle aide à détecter des tendances, anomalies et à préparer les données pour les étapes suivantes de l’analyse ou du modèle.</a:t>
            </a:r>
          </a:p>
        </p:txBody>
      </p:sp>
      <p:pic>
        <p:nvPicPr>
          <p:cNvPr id="9" name="Image 8">
            <a:extLst>
              <a:ext uri="{FF2B5EF4-FFF2-40B4-BE49-F238E27FC236}">
                <a16:creationId xmlns:a16="http://schemas.microsoft.com/office/drawing/2014/main" id="{D2C1C9B1-D8B8-365D-49B3-C412154AADB2}"/>
              </a:ext>
            </a:extLst>
          </p:cNvPr>
          <p:cNvPicPr>
            <a:picLocks noChangeAspect="1"/>
          </p:cNvPicPr>
          <p:nvPr/>
        </p:nvPicPr>
        <p:blipFill>
          <a:blip r:embed="rId7"/>
          <a:stretch>
            <a:fillRect/>
          </a:stretch>
        </p:blipFill>
        <p:spPr>
          <a:xfrm>
            <a:off x="3991574" y="2542678"/>
            <a:ext cx="8200426" cy="4315322"/>
          </a:xfrm>
          <a:prstGeom prst="rect">
            <a:avLst/>
          </a:prstGeom>
        </p:spPr>
      </p:pic>
    </p:spTree>
    <p:custDataLst>
      <p:tags r:id="rId1"/>
    </p:custDataLst>
    <p:extLst>
      <p:ext uri="{BB962C8B-B14F-4D97-AF65-F5344CB8AC3E}">
        <p14:creationId xmlns:p14="http://schemas.microsoft.com/office/powerpoint/2010/main" val="95023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1+#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75D92-6C10-1B88-CB88-197FC03CF302}"/>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2F0B241D-2609-5460-EE27-AD6D504AC2B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53D413C2-5222-B639-BD1C-93D7057314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CD1350EB-4A7F-3647-997D-BBFD96CD332B}"/>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 name="Rectangle 1">
            <a:extLst>
              <a:ext uri="{FF2B5EF4-FFF2-40B4-BE49-F238E27FC236}">
                <a16:creationId xmlns:a16="http://schemas.microsoft.com/office/drawing/2014/main" id="{212CFEC4-C86A-632D-8483-D5D8474E5DB0}"/>
              </a:ext>
            </a:extLst>
          </p:cNvPr>
          <p:cNvSpPr/>
          <p:nvPr/>
        </p:nvSpPr>
        <p:spPr>
          <a:xfrm>
            <a:off x="2475607" y="-100411"/>
            <a:ext cx="9002017"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C0B834ED-0EFA-B9C1-A27A-0A51819D73E5}"/>
              </a:ext>
            </a:extLst>
          </p:cNvPr>
          <p:cNvSpPr txBox="1"/>
          <p:nvPr/>
        </p:nvSpPr>
        <p:spPr>
          <a:xfrm>
            <a:off x="2614015" y="120151"/>
            <a:ext cx="8111135" cy="553998"/>
          </a:xfrm>
          <a:prstGeom prst="rect">
            <a:avLst/>
          </a:prstGeom>
          <a:noFill/>
        </p:spPr>
        <p:txBody>
          <a:bodyPr wrap="square" lIns="0" tIns="0" rIns="0" bIns="0" numCol="1" rtlCol="0">
            <a:spAutoFit/>
          </a:bodyPr>
          <a:lstStyle/>
          <a:p>
            <a:r>
              <a:rPr lang="de-DE" altLang="de-DE" sz="3600" dirty="0">
                <a:latin typeface="+mj-lt"/>
              </a:rPr>
              <a:t>Analyse exploratoire des données</a:t>
            </a:r>
          </a:p>
        </p:txBody>
      </p:sp>
      <p:sp>
        <p:nvSpPr>
          <p:cNvPr id="6" name="ZoneTexte 5">
            <a:extLst>
              <a:ext uri="{FF2B5EF4-FFF2-40B4-BE49-F238E27FC236}">
                <a16:creationId xmlns:a16="http://schemas.microsoft.com/office/drawing/2014/main" id="{630CEE7D-1EAF-60A2-63B3-01C7128070C6}"/>
              </a:ext>
            </a:extLst>
          </p:cNvPr>
          <p:cNvSpPr txBox="1"/>
          <p:nvPr/>
        </p:nvSpPr>
        <p:spPr>
          <a:xfrm>
            <a:off x="190501" y="1285924"/>
            <a:ext cx="12001499" cy="1477328"/>
          </a:xfrm>
          <a:prstGeom prst="rect">
            <a:avLst/>
          </a:prstGeom>
          <a:noFill/>
        </p:spPr>
        <p:txBody>
          <a:bodyPr wrap="square">
            <a:spAutoFit/>
          </a:bodyPr>
          <a:lstStyle/>
          <a:p>
            <a:pPr algn="ctr"/>
            <a:r>
              <a:rPr lang="fr-FR" dirty="0"/>
              <a:t>Le graphique du ratio largeur/hauteur permet d’analyser les proportions des images du jeu de données.</a:t>
            </a:r>
            <a:br>
              <a:rPr lang="fr-FR" dirty="0"/>
            </a:br>
            <a:r>
              <a:rPr lang="fr-FR" dirty="0"/>
              <a:t>Il met en évidence les variations de forme qui pourraient influencer le prétraitement et la modélisation.</a:t>
            </a:r>
          </a:p>
          <a:p>
            <a:pPr algn="ctr"/>
            <a:endParaRPr lang="fr-FR" dirty="0"/>
          </a:p>
          <a:p>
            <a:pPr algn="ctr"/>
            <a:r>
              <a:rPr lang="fr-FR" dirty="0">
                <a:solidFill>
                  <a:schemeClr val="accent4">
                    <a:lumMod val="75000"/>
                  </a:schemeClr>
                </a:solidFill>
              </a:rPr>
              <a:t>Le ratio moyen est de 1.15, qui n'est pas trop du ratio d'une image carrée (1)</a:t>
            </a:r>
          </a:p>
          <a:p>
            <a:pPr algn="ctr"/>
            <a:endParaRPr lang="fr-FR" dirty="0"/>
          </a:p>
        </p:txBody>
      </p:sp>
      <p:pic>
        <p:nvPicPr>
          <p:cNvPr id="5" name="Image 4">
            <a:extLst>
              <a:ext uri="{FF2B5EF4-FFF2-40B4-BE49-F238E27FC236}">
                <a16:creationId xmlns:a16="http://schemas.microsoft.com/office/drawing/2014/main" id="{8A4B7DD2-B6BA-8F86-C2DD-5DAA29AC494E}"/>
              </a:ext>
            </a:extLst>
          </p:cNvPr>
          <p:cNvPicPr>
            <a:picLocks noChangeAspect="1"/>
          </p:cNvPicPr>
          <p:nvPr/>
        </p:nvPicPr>
        <p:blipFill>
          <a:blip r:embed="rId7"/>
          <a:stretch>
            <a:fillRect/>
          </a:stretch>
        </p:blipFill>
        <p:spPr>
          <a:xfrm>
            <a:off x="0" y="2476500"/>
            <a:ext cx="12192000" cy="4381500"/>
          </a:xfrm>
          <a:prstGeom prst="rect">
            <a:avLst/>
          </a:prstGeom>
        </p:spPr>
      </p:pic>
    </p:spTree>
    <p:custDataLst>
      <p:tags r:id="rId1"/>
    </p:custDataLst>
    <p:extLst>
      <p:ext uri="{BB962C8B-B14F-4D97-AF65-F5344CB8AC3E}">
        <p14:creationId xmlns:p14="http://schemas.microsoft.com/office/powerpoint/2010/main" val="3430296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1+#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1765302" y="1183144"/>
            <a:ext cx="3845092" cy="430887"/>
          </a:xfrm>
          <a:prstGeom prst="rect">
            <a:avLst/>
          </a:prstGeom>
          <a:noFill/>
        </p:spPr>
        <p:txBody>
          <a:bodyPr wrap="none" lIns="0" tIns="0" rIns="0" bIns="0" numCol="1" rtlCol="0">
            <a:spAutoFit/>
          </a:bodyPr>
          <a:lstStyle/>
          <a:p>
            <a:r>
              <a:rPr lang="de-DE" altLang="de-DE" sz="2800" spc="300" dirty="0">
                <a:solidFill>
                  <a:srgbClr val="CB225B"/>
                </a:solidFill>
              </a:rPr>
              <a:t>ALL CAPS | LOOSE</a:t>
            </a:r>
          </a:p>
        </p:txBody>
      </p:sp>
      <p:sp>
        <p:nvSpPr>
          <p:cNvPr id="9" name="Oval 8">
            <a:extLst>
              <a:ext uri="{FF2B5EF4-FFF2-40B4-BE49-F238E27FC236}">
                <a16:creationId xmlns:a16="http://schemas.microsoft.com/office/drawing/2014/main" id="{67191FB7-1694-4872-81F9-FE7754259935}"/>
              </a:ext>
            </a:extLst>
          </p:cNvPr>
          <p:cNvSpPr/>
          <p:nvPr/>
        </p:nvSpPr>
        <p:spPr>
          <a:xfrm>
            <a:off x="1173191" y="814358"/>
            <a:ext cx="455584" cy="455584"/>
          </a:xfrm>
          <a:prstGeom prst="ellipse">
            <a:avLst/>
          </a:prstGeom>
          <a:solidFill>
            <a:srgbClr val="8B173E"/>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13" name="TextBox 12">
            <a:extLst>
              <a:ext uri="{FF2B5EF4-FFF2-40B4-BE49-F238E27FC236}">
                <a16:creationId xmlns:a16="http://schemas.microsoft.com/office/drawing/2014/main" id="{F2D56B1B-7E08-4C01-B48A-B8D3DE028C84}"/>
              </a:ext>
            </a:extLst>
          </p:cNvPr>
          <p:cNvSpPr txBox="1"/>
          <p:nvPr/>
        </p:nvSpPr>
        <p:spPr>
          <a:xfrm>
            <a:off x="6581608" y="1183144"/>
            <a:ext cx="4679486" cy="430887"/>
          </a:xfrm>
          <a:prstGeom prst="rect">
            <a:avLst/>
          </a:prstGeom>
          <a:noFill/>
        </p:spPr>
        <p:txBody>
          <a:bodyPr wrap="none" lIns="0" tIns="0" rIns="0" bIns="0" numCol="1" rtlCol="0">
            <a:spAutoFit/>
          </a:bodyPr>
          <a:lstStyle/>
          <a:p>
            <a:r>
              <a:rPr lang="de-DE" altLang="de-DE" sz="2800" spc="300" dirty="0">
                <a:solidFill>
                  <a:schemeClr val="bg2">
                    <a:lumMod val="90000"/>
                    <a:lumOff val="10000"/>
                  </a:schemeClr>
                </a:solidFill>
              </a:rPr>
              <a:t>PICTURE OR STANDARD</a:t>
            </a:r>
          </a:p>
        </p:txBody>
      </p:sp>
      <p:sp>
        <p:nvSpPr>
          <p:cNvPr id="24" name="TextBox 23">
            <a:extLst>
              <a:ext uri="{FF2B5EF4-FFF2-40B4-BE49-F238E27FC236}">
                <a16:creationId xmlns:a16="http://schemas.microsoft.com/office/drawing/2014/main" id="{00A2A0F6-5FFE-4D0B-B57E-ECA81C5E7276}"/>
              </a:ext>
            </a:extLst>
          </p:cNvPr>
          <p:cNvSpPr txBox="1"/>
          <p:nvPr/>
        </p:nvSpPr>
        <p:spPr>
          <a:xfrm>
            <a:off x="1765303" y="1916569"/>
            <a:ext cx="4330698" cy="4431983"/>
          </a:xfrm>
          <a:prstGeom prst="rect">
            <a:avLst/>
          </a:prstGeom>
          <a:noFill/>
        </p:spPr>
        <p:txBody>
          <a:bodyPr wrap="square" lIns="0" tIns="0" rIns="0" bIns="0" numCol="1" rtlCol="0">
            <a:spAutoFit/>
          </a:bodyPr>
          <a:lstStyle/>
          <a:p>
            <a:r>
              <a:rPr lang="en-US" dirty="0">
                <a:solidFill>
                  <a:schemeClr val="tx1">
                    <a:lumMod val="75000"/>
                    <a:lumOff val="25000"/>
                  </a:schemeClr>
                </a:solidFill>
              </a:rPr>
              <a:t>One morning, when Gregor </a:t>
            </a:r>
            <a:r>
              <a:rPr lang="en-US" dirty="0" err="1">
                <a:solidFill>
                  <a:schemeClr val="tx1">
                    <a:lumMod val="75000"/>
                    <a:lumOff val="25000"/>
                  </a:schemeClr>
                </a:solidFill>
              </a:rPr>
              <a:t>Samsa</a:t>
            </a:r>
            <a:r>
              <a:rPr lang="en-US" dirty="0">
                <a:solidFill>
                  <a:schemeClr val="tx1">
                    <a:lumMod val="75000"/>
                    <a:lumOff val="25000"/>
                  </a:schemeClr>
                </a:solidFill>
              </a:rPr>
              <a:t> woke from troubled dreams, he found himself transformed in his bed into a horrible vermin. He lay on his armor-like back, and if he lifted his head a little, he could see his brown belly, slightly domed and divided by arches into stiff sections. The bedding was hardly able to cover it and seemed ready to slide off any moment. His many legs, pitifully thin compared with the size of the rest of him, waved about helplessly as he looked. "What's happened to me?" he thought. It wasn't a dream. His room, a proper human room although a little too small, lay peacefully between its four familiar walls.</a:t>
            </a:r>
            <a:endParaRPr lang="de-DE" altLang="de-DE" sz="2800" spc="300" dirty="0">
              <a:solidFill>
                <a:schemeClr val="tx1">
                  <a:lumMod val="75000"/>
                  <a:lumOff val="25000"/>
                </a:schemeClr>
              </a:solidFill>
            </a:endParaRPr>
          </a:p>
        </p:txBody>
      </p:sp>
      <p:sp>
        <p:nvSpPr>
          <p:cNvPr id="25" name="TextBox 24">
            <a:extLst>
              <a:ext uri="{FF2B5EF4-FFF2-40B4-BE49-F238E27FC236}">
                <a16:creationId xmlns:a16="http://schemas.microsoft.com/office/drawing/2014/main" id="{4CECE2D3-5512-44EA-9616-221F509AEF91}"/>
              </a:ext>
            </a:extLst>
          </p:cNvPr>
          <p:cNvSpPr txBox="1"/>
          <p:nvPr/>
        </p:nvSpPr>
        <p:spPr>
          <a:xfrm>
            <a:off x="6581608" y="1916569"/>
            <a:ext cx="4992329" cy="2769989"/>
          </a:xfrm>
          <a:prstGeom prst="rect">
            <a:avLst/>
          </a:prstGeom>
          <a:noFill/>
        </p:spPr>
        <p:txBody>
          <a:bodyPr wrap="square" lIns="0" tIns="0" rIns="0" bIns="0" numCol="1" rtlCol="0">
            <a:spAutoFit/>
          </a:bodyPr>
          <a:lstStyle/>
          <a:p>
            <a:r>
              <a:rPr lang="en-US" dirty="0">
                <a:solidFill>
                  <a:schemeClr val="bg2">
                    <a:lumMod val="90000"/>
                    <a:lumOff val="10000"/>
                  </a:schemeClr>
                </a:solidFill>
              </a:rPr>
              <a:t>A collection of textile samples lay spread out on the table - </a:t>
            </a:r>
            <a:r>
              <a:rPr lang="en-US" dirty="0" err="1">
                <a:solidFill>
                  <a:schemeClr val="bg2">
                    <a:lumMod val="90000"/>
                    <a:lumOff val="10000"/>
                  </a:schemeClr>
                </a:solidFill>
              </a:rPr>
              <a:t>Samsa</a:t>
            </a:r>
            <a:r>
              <a:rPr lang="en-US" dirty="0">
                <a:solidFill>
                  <a:schemeClr val="bg2">
                    <a:lumMod val="90000"/>
                    <a:lumOff val="10000"/>
                  </a:schemeClr>
                </a:solidFill>
              </a:rPr>
              <a:t> was a travelling salesman - and above it there hung a picture that he had recently cut out of an illustrated magazine and housed in a nice, gilded frame. It showed a lady fitted out with a fur hat and fur boa who sat upright, raising a heavy fur muff that covered the whole of her lower arm towards the viewer. Gregor then turned to look out the window at the dull weather. </a:t>
            </a:r>
            <a:endParaRPr lang="de-DE" altLang="de-DE" sz="2800" spc="300" dirty="0">
              <a:solidFill>
                <a:schemeClr val="bg2">
                  <a:lumMod val="90000"/>
                  <a:lumOff val="10000"/>
                </a:schemeClr>
              </a:solidFill>
            </a:endParaRPr>
          </a:p>
        </p:txBody>
      </p:sp>
      <p:sp>
        <p:nvSpPr>
          <p:cNvPr id="31" name="Oval 30">
            <a:extLst>
              <a:ext uri="{FF2B5EF4-FFF2-40B4-BE49-F238E27FC236}">
                <a16:creationId xmlns:a16="http://schemas.microsoft.com/office/drawing/2014/main" id="{02E0606A-BD57-43DB-957E-84A00723B4D6}"/>
              </a:ext>
            </a:extLst>
          </p:cNvPr>
          <p:cNvSpPr/>
          <p:nvPr/>
        </p:nvSpPr>
        <p:spPr>
          <a:xfrm>
            <a:off x="563789" y="917517"/>
            <a:ext cx="901757" cy="901757"/>
          </a:xfrm>
          <a:prstGeom prst="ellipse">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03074DAD-AF35-4290-BE97-98097F56DC1F}"/>
              </a:ext>
            </a:extLst>
          </p:cNvPr>
          <p:cNvSpPr/>
          <p:nvPr/>
        </p:nvSpPr>
        <p:spPr>
          <a:xfrm>
            <a:off x="707764" y="1158530"/>
            <a:ext cx="757254" cy="660745"/>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rgbClr val="A11B48"/>
              </a:gs>
              <a:gs pos="100000">
                <a:srgbClr val="CB225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33" name="Graphic 32" descr="Game controller">
            <a:extLst>
              <a:ext uri="{FF2B5EF4-FFF2-40B4-BE49-F238E27FC236}">
                <a16:creationId xmlns:a16="http://schemas.microsoft.com/office/drawing/2014/main" id="{7868658D-F50E-41C9-AB27-6169A06918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0912" y="994640"/>
            <a:ext cx="747510" cy="747510"/>
          </a:xfrm>
          <a:prstGeom prst="rect">
            <a:avLst/>
          </a:prstGeom>
        </p:spPr>
      </p:pic>
    </p:spTree>
    <p:custDataLst>
      <p:tags r:id="rId1"/>
    </p:custDataLst>
    <p:extLst>
      <p:ext uri="{BB962C8B-B14F-4D97-AF65-F5344CB8AC3E}">
        <p14:creationId xmlns:p14="http://schemas.microsoft.com/office/powerpoint/2010/main" val="4210990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3B0E40-4A1F-D4D0-2B96-84A4F68EE99F}"/>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C81C36B1-553F-BAC3-0AA9-095EC1ADB4E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2F0B241D-2609-5460-EE27-AD6D504AC2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2E7BF748-10E1-F379-778A-C507098A30BC}"/>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 name="Rectangle 1">
            <a:extLst>
              <a:ext uri="{FF2B5EF4-FFF2-40B4-BE49-F238E27FC236}">
                <a16:creationId xmlns:a16="http://schemas.microsoft.com/office/drawing/2014/main" id="{F18D1B2A-29E7-670B-9533-EBDF16858E4A}"/>
              </a:ext>
            </a:extLst>
          </p:cNvPr>
          <p:cNvSpPr/>
          <p:nvPr/>
        </p:nvSpPr>
        <p:spPr>
          <a:xfrm>
            <a:off x="2475607" y="-100411"/>
            <a:ext cx="9002017"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503C46C6-44E2-6991-038D-C248614F479A}"/>
              </a:ext>
            </a:extLst>
          </p:cNvPr>
          <p:cNvSpPr txBox="1"/>
          <p:nvPr/>
        </p:nvSpPr>
        <p:spPr>
          <a:xfrm>
            <a:off x="2614015" y="120151"/>
            <a:ext cx="8111135" cy="553998"/>
          </a:xfrm>
          <a:prstGeom prst="rect">
            <a:avLst/>
          </a:prstGeom>
          <a:noFill/>
        </p:spPr>
        <p:txBody>
          <a:bodyPr wrap="square" lIns="0" tIns="0" rIns="0" bIns="0" numCol="1" rtlCol="0">
            <a:spAutoFit/>
          </a:bodyPr>
          <a:lstStyle/>
          <a:p>
            <a:r>
              <a:rPr lang="de-DE" altLang="de-DE" sz="3600" dirty="0">
                <a:latin typeface="+mj-lt"/>
              </a:rPr>
              <a:t>Analyse exploratoire des données</a:t>
            </a:r>
          </a:p>
        </p:txBody>
      </p:sp>
      <p:sp>
        <p:nvSpPr>
          <p:cNvPr id="6" name="ZoneTexte 5">
            <a:extLst>
              <a:ext uri="{FF2B5EF4-FFF2-40B4-BE49-F238E27FC236}">
                <a16:creationId xmlns:a16="http://schemas.microsoft.com/office/drawing/2014/main" id="{A2F904D3-7AE7-55D0-1751-5641458BFE4C}"/>
              </a:ext>
            </a:extLst>
          </p:cNvPr>
          <p:cNvSpPr txBox="1"/>
          <p:nvPr/>
        </p:nvSpPr>
        <p:spPr>
          <a:xfrm>
            <a:off x="190501" y="1022471"/>
            <a:ext cx="12001499" cy="646331"/>
          </a:xfrm>
          <a:prstGeom prst="rect">
            <a:avLst/>
          </a:prstGeom>
          <a:noFill/>
        </p:spPr>
        <p:txBody>
          <a:bodyPr wrap="square">
            <a:spAutoFit/>
          </a:bodyPr>
          <a:lstStyle/>
          <a:p>
            <a:pPr algn="ctr"/>
            <a:r>
              <a:rPr lang="fr-FR" dirty="0"/>
              <a:t>Les boxplots de largeur, hauteur et ratio </a:t>
            </a:r>
            <a:r>
              <a:rPr lang="fr-FR" sz="1600" dirty="0"/>
              <a:t>illustrent</a:t>
            </a:r>
            <a:r>
              <a:rPr lang="fr-FR" sz="1200" dirty="0"/>
              <a:t> </a:t>
            </a:r>
            <a:r>
              <a:rPr lang="fr-FR" dirty="0"/>
              <a:t>la distribution et la variabilité des dimensions des images.</a:t>
            </a:r>
            <a:br>
              <a:rPr lang="fr-FR" dirty="0"/>
            </a:br>
            <a:r>
              <a:rPr lang="fr-FR" dirty="0"/>
              <a:t>Ils permettent de détecter des valeurs extrêmes et d’orienter les choix de prétraitement.</a:t>
            </a:r>
          </a:p>
        </p:txBody>
      </p:sp>
      <p:pic>
        <p:nvPicPr>
          <p:cNvPr id="4" name="Image 3">
            <a:extLst>
              <a:ext uri="{FF2B5EF4-FFF2-40B4-BE49-F238E27FC236}">
                <a16:creationId xmlns:a16="http://schemas.microsoft.com/office/drawing/2014/main" id="{BB94DA5F-9580-2E94-306A-BB2BB8DA4AAB}"/>
              </a:ext>
            </a:extLst>
          </p:cNvPr>
          <p:cNvPicPr>
            <a:picLocks noChangeAspect="1"/>
          </p:cNvPicPr>
          <p:nvPr/>
        </p:nvPicPr>
        <p:blipFill>
          <a:blip r:embed="rId7"/>
          <a:stretch>
            <a:fillRect/>
          </a:stretch>
        </p:blipFill>
        <p:spPr>
          <a:xfrm>
            <a:off x="0" y="2286000"/>
            <a:ext cx="12192000" cy="4572000"/>
          </a:xfrm>
          <a:prstGeom prst="rect">
            <a:avLst/>
          </a:prstGeom>
        </p:spPr>
      </p:pic>
    </p:spTree>
    <p:custDataLst>
      <p:tags r:id="rId1"/>
    </p:custDataLst>
    <p:extLst>
      <p:ext uri="{BB962C8B-B14F-4D97-AF65-F5344CB8AC3E}">
        <p14:creationId xmlns:p14="http://schemas.microsoft.com/office/powerpoint/2010/main" val="2965548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1+#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CB2E3-669D-0777-EA08-9C10D235177F}"/>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D7BAED57-2592-89AC-A5AA-44157FA3E84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C81C36B1-553F-BAC3-0AA9-095EC1ADB4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66EEB5D6-B330-B257-0BDF-71CB80E01DCE}"/>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 name="Rectangle 1">
            <a:extLst>
              <a:ext uri="{FF2B5EF4-FFF2-40B4-BE49-F238E27FC236}">
                <a16:creationId xmlns:a16="http://schemas.microsoft.com/office/drawing/2014/main" id="{10A149C5-356F-82E8-BEAA-1379E9E90A60}"/>
              </a:ext>
            </a:extLst>
          </p:cNvPr>
          <p:cNvSpPr/>
          <p:nvPr/>
        </p:nvSpPr>
        <p:spPr>
          <a:xfrm>
            <a:off x="2475607" y="-100411"/>
            <a:ext cx="9002017"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D86766EB-D7FD-ED7E-EF14-742A286DD474}"/>
              </a:ext>
            </a:extLst>
          </p:cNvPr>
          <p:cNvSpPr txBox="1"/>
          <p:nvPr/>
        </p:nvSpPr>
        <p:spPr>
          <a:xfrm>
            <a:off x="2614015" y="120151"/>
            <a:ext cx="8111135" cy="553998"/>
          </a:xfrm>
          <a:prstGeom prst="rect">
            <a:avLst/>
          </a:prstGeom>
          <a:noFill/>
        </p:spPr>
        <p:txBody>
          <a:bodyPr wrap="square" lIns="0" tIns="0" rIns="0" bIns="0" numCol="1" rtlCol="0">
            <a:spAutoFit/>
          </a:bodyPr>
          <a:lstStyle/>
          <a:p>
            <a:r>
              <a:rPr lang="de-DE" altLang="de-DE" sz="3600" dirty="0">
                <a:latin typeface="+mj-lt"/>
              </a:rPr>
              <a:t>Analyse exploratoire des données</a:t>
            </a:r>
          </a:p>
        </p:txBody>
      </p:sp>
      <p:pic>
        <p:nvPicPr>
          <p:cNvPr id="9" name="Image 8">
            <a:extLst>
              <a:ext uri="{FF2B5EF4-FFF2-40B4-BE49-F238E27FC236}">
                <a16:creationId xmlns:a16="http://schemas.microsoft.com/office/drawing/2014/main" id="{13358FCE-0B3E-AA1E-A541-C5D4E07769F0}"/>
              </a:ext>
            </a:extLst>
          </p:cNvPr>
          <p:cNvPicPr>
            <a:picLocks noChangeAspect="1"/>
          </p:cNvPicPr>
          <p:nvPr/>
        </p:nvPicPr>
        <p:blipFill>
          <a:blip r:embed="rId7"/>
          <a:stretch>
            <a:fillRect/>
          </a:stretch>
        </p:blipFill>
        <p:spPr>
          <a:xfrm>
            <a:off x="79131" y="2261099"/>
            <a:ext cx="6153150" cy="4476750"/>
          </a:xfrm>
          <a:prstGeom prst="rect">
            <a:avLst/>
          </a:prstGeom>
        </p:spPr>
      </p:pic>
      <p:pic>
        <p:nvPicPr>
          <p:cNvPr id="17" name="Image 16">
            <a:extLst>
              <a:ext uri="{FF2B5EF4-FFF2-40B4-BE49-F238E27FC236}">
                <a16:creationId xmlns:a16="http://schemas.microsoft.com/office/drawing/2014/main" id="{900BFACB-7928-D765-D394-409D4F8429B1}"/>
              </a:ext>
            </a:extLst>
          </p:cNvPr>
          <p:cNvPicPr>
            <a:picLocks noChangeAspect="1"/>
          </p:cNvPicPr>
          <p:nvPr/>
        </p:nvPicPr>
        <p:blipFill>
          <a:blip r:embed="rId8"/>
          <a:stretch>
            <a:fillRect/>
          </a:stretch>
        </p:blipFill>
        <p:spPr>
          <a:xfrm>
            <a:off x="6232281" y="1401641"/>
            <a:ext cx="5959719" cy="5619750"/>
          </a:xfrm>
          <a:prstGeom prst="rect">
            <a:avLst/>
          </a:prstGeom>
        </p:spPr>
      </p:pic>
    </p:spTree>
    <p:custDataLst>
      <p:tags r:id="rId1"/>
    </p:custDataLst>
    <p:extLst>
      <p:ext uri="{BB962C8B-B14F-4D97-AF65-F5344CB8AC3E}">
        <p14:creationId xmlns:p14="http://schemas.microsoft.com/office/powerpoint/2010/main" val="3371996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1+#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A9C6E-5DCB-4164-A02A-B7DEA9BBBCA5}"/>
              </a:ext>
            </a:extLst>
          </p:cNvPr>
          <p:cNvPicPr>
            <a:picLocks noChangeAspect="1"/>
          </p:cNvPicPr>
          <p:nvPr/>
        </p:nvPicPr>
        <p:blipFill rotWithShape="1">
          <a:blip r:embed="rId3"/>
          <a:srcRect l="13696" t="2963" r="13696"/>
          <a:stretch/>
        </p:blipFill>
        <p:spPr>
          <a:xfrm>
            <a:off x="4562787" y="2223722"/>
            <a:ext cx="3066424" cy="3069771"/>
          </a:xfrm>
          <a:prstGeom prst="ellipse">
            <a:avLst/>
          </a:prstGeom>
        </p:spPr>
      </p:pic>
      <p:pic>
        <p:nvPicPr>
          <p:cNvPr id="3" name="Picture 2">
            <a:extLst>
              <a:ext uri="{FF2B5EF4-FFF2-40B4-BE49-F238E27FC236}">
                <a16:creationId xmlns:a16="http://schemas.microsoft.com/office/drawing/2014/main" id="{C3A6926B-5BC4-4592-80B9-1852F9342B10}"/>
              </a:ext>
            </a:extLst>
          </p:cNvPr>
          <p:cNvPicPr>
            <a:picLocks noChangeAspect="1"/>
          </p:cNvPicPr>
          <p:nvPr/>
        </p:nvPicPr>
        <p:blipFill rotWithShape="1">
          <a:blip r:embed="rId4"/>
          <a:srcRect l="2728" t="19258" r="2728" b="17777"/>
          <a:stretch/>
        </p:blipFill>
        <p:spPr>
          <a:xfrm>
            <a:off x="2142844" y="2223722"/>
            <a:ext cx="2235201" cy="2231450"/>
          </a:xfrm>
          <a:prstGeom prst="ellipse">
            <a:avLst/>
          </a:prstGeom>
        </p:spPr>
      </p:pic>
      <p:pic>
        <p:nvPicPr>
          <p:cNvPr id="4" name="Picture 3">
            <a:extLst>
              <a:ext uri="{FF2B5EF4-FFF2-40B4-BE49-F238E27FC236}">
                <a16:creationId xmlns:a16="http://schemas.microsoft.com/office/drawing/2014/main" id="{7817EC9C-7D9F-4601-9EFA-68186FA373C0}"/>
              </a:ext>
            </a:extLst>
          </p:cNvPr>
          <p:cNvPicPr>
            <a:picLocks noChangeAspect="1"/>
          </p:cNvPicPr>
          <p:nvPr/>
        </p:nvPicPr>
        <p:blipFill rotWithShape="1">
          <a:blip r:embed="rId5"/>
          <a:srcRect l="47318" t="29394" r="10667" b="7722"/>
          <a:stretch/>
        </p:blipFill>
        <p:spPr>
          <a:xfrm>
            <a:off x="7813953" y="2223722"/>
            <a:ext cx="2235202" cy="2231450"/>
          </a:xfrm>
          <a:prstGeom prst="ellipse">
            <a:avLst/>
          </a:prstGeom>
        </p:spPr>
      </p:pic>
      <p:pic>
        <p:nvPicPr>
          <p:cNvPr id="5" name="Picture 4">
            <a:extLst>
              <a:ext uri="{FF2B5EF4-FFF2-40B4-BE49-F238E27FC236}">
                <a16:creationId xmlns:a16="http://schemas.microsoft.com/office/drawing/2014/main" id="{4D06B833-7418-4F7D-B579-4AAFCAB02F69}"/>
              </a:ext>
            </a:extLst>
          </p:cNvPr>
          <p:cNvPicPr>
            <a:picLocks noChangeAspect="1"/>
          </p:cNvPicPr>
          <p:nvPr/>
        </p:nvPicPr>
        <p:blipFill rotWithShape="1">
          <a:blip r:embed="rId6"/>
          <a:srcRect l="3194" t="10778" r="25169"/>
          <a:stretch/>
        </p:blipFill>
        <p:spPr>
          <a:xfrm>
            <a:off x="137219" y="2223722"/>
            <a:ext cx="1820883" cy="1814287"/>
          </a:xfrm>
          <a:prstGeom prst="ellipse">
            <a:avLst/>
          </a:prstGeom>
        </p:spPr>
      </p:pic>
      <p:pic>
        <p:nvPicPr>
          <p:cNvPr id="6" name="Picture 5">
            <a:extLst>
              <a:ext uri="{FF2B5EF4-FFF2-40B4-BE49-F238E27FC236}">
                <a16:creationId xmlns:a16="http://schemas.microsoft.com/office/drawing/2014/main" id="{DD3B8F45-F48F-477B-AE5B-C6CBF8061328}"/>
              </a:ext>
            </a:extLst>
          </p:cNvPr>
          <p:cNvPicPr>
            <a:picLocks noChangeAspect="1"/>
          </p:cNvPicPr>
          <p:nvPr/>
        </p:nvPicPr>
        <p:blipFill rotWithShape="1">
          <a:blip r:embed="rId7"/>
          <a:srcRect r="38824" b="18695"/>
          <a:stretch/>
        </p:blipFill>
        <p:spPr>
          <a:xfrm>
            <a:off x="10233898" y="2223722"/>
            <a:ext cx="1820883" cy="1814287"/>
          </a:xfrm>
          <a:prstGeom prst="ellipse">
            <a:avLst/>
          </a:prstGeom>
        </p:spPr>
      </p:pic>
      <p:sp>
        <p:nvSpPr>
          <p:cNvPr id="7" name="TextBox 6">
            <a:extLst>
              <a:ext uri="{FF2B5EF4-FFF2-40B4-BE49-F238E27FC236}">
                <a16:creationId xmlns:a16="http://schemas.microsoft.com/office/drawing/2014/main" id="{5ACF30AF-AF43-4AA8-8123-82B4D83D41EF}"/>
              </a:ext>
            </a:extLst>
          </p:cNvPr>
          <p:cNvSpPr txBox="1"/>
          <p:nvPr/>
        </p:nvSpPr>
        <p:spPr>
          <a:xfrm>
            <a:off x="5330404" y="1564429"/>
            <a:ext cx="1531188" cy="369332"/>
          </a:xfrm>
          <a:prstGeom prst="rect">
            <a:avLst/>
          </a:prstGeom>
          <a:noFill/>
        </p:spPr>
        <p:txBody>
          <a:bodyPr wrap="none" numCol="1" rtlCol="0">
            <a:spAutoFit/>
          </a:bodyPr>
          <a:lstStyle/>
          <a:p>
            <a:pPr algn="ctr"/>
            <a:r>
              <a:rPr lang="de-DE" altLang="de-DE" dirty="0"/>
              <a:t>HEADLINE 1</a:t>
            </a:r>
          </a:p>
        </p:txBody>
      </p:sp>
      <p:sp>
        <p:nvSpPr>
          <p:cNvPr id="8" name="TextBox 7">
            <a:extLst>
              <a:ext uri="{FF2B5EF4-FFF2-40B4-BE49-F238E27FC236}">
                <a16:creationId xmlns:a16="http://schemas.microsoft.com/office/drawing/2014/main" id="{A6F98398-D37C-48F7-AFB4-61414B26E841}"/>
              </a:ext>
            </a:extLst>
          </p:cNvPr>
          <p:cNvSpPr txBox="1"/>
          <p:nvPr/>
        </p:nvSpPr>
        <p:spPr>
          <a:xfrm>
            <a:off x="8198565"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5</a:t>
            </a:r>
          </a:p>
        </p:txBody>
      </p:sp>
      <p:sp>
        <p:nvSpPr>
          <p:cNvPr id="9" name="TextBox 8">
            <a:extLst>
              <a:ext uri="{FF2B5EF4-FFF2-40B4-BE49-F238E27FC236}">
                <a16:creationId xmlns:a16="http://schemas.microsoft.com/office/drawing/2014/main" id="{08049B4D-14D3-4EBB-B0AD-A4BE4C136E58}"/>
              </a:ext>
            </a:extLst>
          </p:cNvPr>
          <p:cNvSpPr txBox="1"/>
          <p:nvPr/>
        </p:nvSpPr>
        <p:spPr>
          <a:xfrm>
            <a:off x="10408945"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0" name="TextBox 9">
            <a:extLst>
              <a:ext uri="{FF2B5EF4-FFF2-40B4-BE49-F238E27FC236}">
                <a16:creationId xmlns:a16="http://schemas.microsoft.com/office/drawing/2014/main" id="{2D955090-E87B-41DF-B5F9-2F676D0D45F4}"/>
              </a:ext>
            </a:extLst>
          </p:cNvPr>
          <p:cNvSpPr txBox="1"/>
          <p:nvPr/>
        </p:nvSpPr>
        <p:spPr>
          <a:xfrm>
            <a:off x="314672"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11" name="TextBox 10">
            <a:extLst>
              <a:ext uri="{FF2B5EF4-FFF2-40B4-BE49-F238E27FC236}">
                <a16:creationId xmlns:a16="http://schemas.microsoft.com/office/drawing/2014/main" id="{4BC37501-9DA4-432E-82D4-DD267AC62F06}"/>
              </a:ext>
            </a:extLst>
          </p:cNvPr>
          <p:cNvSpPr txBox="1"/>
          <p:nvPr/>
        </p:nvSpPr>
        <p:spPr>
          <a:xfrm>
            <a:off x="2527457" y="1564429"/>
            <a:ext cx="1465978" cy="369332"/>
          </a:xfrm>
          <a:prstGeom prst="rect">
            <a:avLst/>
          </a:prstGeom>
          <a:noFill/>
        </p:spPr>
        <p:txBody>
          <a:bodyPr wrap="none" numCol="1" rtlCol="0">
            <a:spAutoFit/>
          </a:bodyPr>
          <a:lstStyle/>
          <a:p>
            <a:pPr algn="ctr"/>
            <a:r>
              <a:rPr lang="de-DE" altLang="de-DE" dirty="0">
                <a:solidFill>
                  <a:schemeClr val="bg1">
                    <a:lumMod val="60000"/>
                    <a:lumOff val="40000"/>
                  </a:schemeClr>
                </a:solidFill>
              </a:rPr>
              <a:t>HEADLINE 2</a:t>
            </a:r>
          </a:p>
        </p:txBody>
      </p:sp>
      <p:sp>
        <p:nvSpPr>
          <p:cNvPr id="12" name="TextBox 11">
            <a:extLst>
              <a:ext uri="{FF2B5EF4-FFF2-40B4-BE49-F238E27FC236}">
                <a16:creationId xmlns:a16="http://schemas.microsoft.com/office/drawing/2014/main" id="{AB08C9B5-ABA4-4234-AB60-76C647A098EE}"/>
              </a:ext>
            </a:extLst>
          </p:cNvPr>
          <p:cNvSpPr txBox="1"/>
          <p:nvPr/>
        </p:nvSpPr>
        <p:spPr>
          <a:xfrm>
            <a:off x="4243889" y="5441819"/>
            <a:ext cx="3704220" cy="646331"/>
          </a:xfrm>
          <a:prstGeom prst="rect">
            <a:avLst/>
          </a:prstGeom>
          <a:noFill/>
        </p:spPr>
        <p:txBody>
          <a:bodyPr wrap="none" numCol="1" rtlCol="0">
            <a:spAutoFit/>
          </a:bodyPr>
          <a:lstStyle/>
          <a:p>
            <a:pPr algn="ctr"/>
            <a:r>
              <a:rPr lang="de-DE" altLang="de-DE" b="1" dirty="0" err="1"/>
              <a:t>Vivamus</a:t>
            </a:r>
            <a:r>
              <a:rPr lang="de-DE" altLang="de-DE" b="1" dirty="0"/>
              <a:t> </a:t>
            </a:r>
            <a:r>
              <a:rPr lang="de-DE" altLang="de-DE" b="1" dirty="0" err="1"/>
              <a:t>elementum</a:t>
            </a:r>
            <a:r>
              <a:rPr lang="de-DE" altLang="de-DE" b="1" dirty="0"/>
              <a:t> </a:t>
            </a:r>
            <a:r>
              <a:rPr lang="de-DE" altLang="de-DE" b="1" dirty="0" err="1"/>
              <a:t>semper</a:t>
            </a:r>
            <a:r>
              <a:rPr lang="de-DE" altLang="de-DE" b="1" dirty="0"/>
              <a:t> </a:t>
            </a:r>
            <a:r>
              <a:rPr lang="de-DE" altLang="de-DE" b="1" dirty="0" err="1"/>
              <a:t>nisi</a:t>
            </a:r>
            <a:r>
              <a:rPr lang="de-DE" altLang="de-DE" b="1" dirty="0"/>
              <a:t>. </a:t>
            </a:r>
            <a:br>
              <a:rPr lang="de-DE" altLang="de-DE" b="1" dirty="0"/>
            </a:br>
            <a:r>
              <a:rPr lang="de-DE" altLang="de-DE" b="1" dirty="0" err="1"/>
              <a:t>Aenean</a:t>
            </a:r>
            <a:r>
              <a:rPr lang="de-DE" altLang="de-DE" b="1" dirty="0"/>
              <a:t> </a:t>
            </a:r>
            <a:r>
              <a:rPr lang="de-DE" altLang="de-DE" b="1" dirty="0" err="1"/>
              <a:t>vulputate</a:t>
            </a:r>
            <a:r>
              <a:rPr lang="de-DE" altLang="de-DE" b="1" dirty="0"/>
              <a:t> </a:t>
            </a:r>
            <a:r>
              <a:rPr lang="de-DE" altLang="de-DE" b="1" dirty="0" err="1"/>
              <a:t>eleifend</a:t>
            </a:r>
            <a:r>
              <a:rPr lang="de-DE" altLang="de-DE" b="1" dirty="0"/>
              <a:t> </a:t>
            </a:r>
            <a:r>
              <a:rPr lang="de-DE" altLang="de-DE" b="1" dirty="0" err="1"/>
              <a:t>tellus</a:t>
            </a:r>
            <a:endParaRPr lang="de-DE" altLang="de-DE" b="1" dirty="0"/>
          </a:p>
        </p:txBody>
      </p:sp>
      <p:pic>
        <p:nvPicPr>
          <p:cNvPr id="14" name="Picture 13">
            <a:extLst>
              <a:ext uri="{FF2B5EF4-FFF2-40B4-BE49-F238E27FC236}">
                <a16:creationId xmlns:a16="http://schemas.microsoft.com/office/drawing/2014/main" id="{C35DBAE0-B30D-426D-98DC-B5C20F488911}"/>
              </a:ext>
            </a:extLst>
          </p:cNvPr>
          <p:cNvPicPr>
            <a:picLocks noChangeAspect="1"/>
          </p:cNvPicPr>
          <p:nvPr/>
        </p:nvPicPr>
        <p:blipFill rotWithShape="1">
          <a:blip r:embed="rId4"/>
          <a:srcRect l="2728" t="19258" r="2728" b="17777"/>
          <a:stretch/>
        </p:blipFill>
        <p:spPr>
          <a:xfrm>
            <a:off x="15050034" y="2223723"/>
            <a:ext cx="1820883" cy="1817827"/>
          </a:xfrm>
          <a:prstGeom prst="ellipse">
            <a:avLst/>
          </a:prstGeom>
        </p:spPr>
      </p:pic>
      <p:pic>
        <p:nvPicPr>
          <p:cNvPr id="15" name="Picture 14">
            <a:extLst>
              <a:ext uri="{FF2B5EF4-FFF2-40B4-BE49-F238E27FC236}">
                <a16:creationId xmlns:a16="http://schemas.microsoft.com/office/drawing/2014/main" id="{E88D66F3-16CE-41D7-BF73-45414DBAB92D}"/>
              </a:ext>
            </a:extLst>
          </p:cNvPr>
          <p:cNvPicPr>
            <a:picLocks noChangeAspect="1"/>
          </p:cNvPicPr>
          <p:nvPr/>
        </p:nvPicPr>
        <p:blipFill rotWithShape="1">
          <a:blip r:embed="rId5"/>
          <a:srcRect l="47318" t="29394" r="10667" b="7722"/>
          <a:stretch/>
        </p:blipFill>
        <p:spPr>
          <a:xfrm>
            <a:off x="-4863660" y="2223722"/>
            <a:ext cx="1820883" cy="1817826"/>
          </a:xfrm>
          <a:prstGeom prst="ellipse">
            <a:avLst/>
          </a:prstGeom>
        </p:spPr>
      </p:pic>
      <p:pic>
        <p:nvPicPr>
          <p:cNvPr id="16" name="Picture 15">
            <a:extLst>
              <a:ext uri="{FF2B5EF4-FFF2-40B4-BE49-F238E27FC236}">
                <a16:creationId xmlns:a16="http://schemas.microsoft.com/office/drawing/2014/main" id="{3CB5E58F-764B-41E9-B2BA-D2E48A412F6D}"/>
              </a:ext>
            </a:extLst>
          </p:cNvPr>
          <p:cNvPicPr>
            <a:picLocks noChangeAspect="1"/>
          </p:cNvPicPr>
          <p:nvPr/>
        </p:nvPicPr>
        <p:blipFill rotWithShape="1">
          <a:blip r:embed="rId6"/>
          <a:srcRect l="3194" t="10778" r="25169"/>
          <a:stretch/>
        </p:blipFill>
        <p:spPr>
          <a:xfrm>
            <a:off x="12525864" y="2223722"/>
            <a:ext cx="1820883" cy="1814287"/>
          </a:xfrm>
          <a:prstGeom prst="ellipse">
            <a:avLst/>
          </a:prstGeom>
        </p:spPr>
      </p:pic>
      <p:pic>
        <p:nvPicPr>
          <p:cNvPr id="17" name="Picture 16">
            <a:extLst>
              <a:ext uri="{FF2B5EF4-FFF2-40B4-BE49-F238E27FC236}">
                <a16:creationId xmlns:a16="http://schemas.microsoft.com/office/drawing/2014/main" id="{07EA9EB2-30F5-419F-B632-9661D2AEA1FA}"/>
              </a:ext>
            </a:extLst>
          </p:cNvPr>
          <p:cNvPicPr>
            <a:picLocks noChangeAspect="1"/>
          </p:cNvPicPr>
          <p:nvPr/>
        </p:nvPicPr>
        <p:blipFill rotWithShape="1">
          <a:blip r:embed="rId7"/>
          <a:srcRect r="38824" b="18695"/>
          <a:stretch/>
        </p:blipFill>
        <p:spPr>
          <a:xfrm>
            <a:off x="-2339491" y="2223722"/>
            <a:ext cx="1820883" cy="1814287"/>
          </a:xfrm>
          <a:prstGeom prst="ellipse">
            <a:avLst/>
          </a:prstGeom>
        </p:spPr>
      </p:pic>
      <p:sp>
        <p:nvSpPr>
          <p:cNvPr id="18" name="TextBox 17">
            <a:extLst>
              <a:ext uri="{FF2B5EF4-FFF2-40B4-BE49-F238E27FC236}">
                <a16:creationId xmlns:a16="http://schemas.microsoft.com/office/drawing/2014/main" id="{A45A944B-750A-43AE-A5D3-4CD4199BCA01}"/>
              </a:ext>
            </a:extLst>
          </p:cNvPr>
          <p:cNvSpPr txBox="1"/>
          <p:nvPr/>
        </p:nvSpPr>
        <p:spPr>
          <a:xfrm>
            <a:off x="-2164444" y="1564429"/>
            <a:ext cx="1470787"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4</a:t>
            </a:r>
          </a:p>
        </p:txBody>
      </p:sp>
      <p:sp>
        <p:nvSpPr>
          <p:cNvPr id="19" name="TextBox 18">
            <a:extLst>
              <a:ext uri="{FF2B5EF4-FFF2-40B4-BE49-F238E27FC236}">
                <a16:creationId xmlns:a16="http://schemas.microsoft.com/office/drawing/2014/main" id="{9C9FC1B3-9CB2-4DE2-962F-1347A5CE3270}"/>
              </a:ext>
            </a:extLst>
          </p:cNvPr>
          <p:cNvSpPr txBox="1"/>
          <p:nvPr/>
        </p:nvSpPr>
        <p:spPr>
          <a:xfrm>
            <a:off x="-4686208"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5</a:t>
            </a:r>
          </a:p>
        </p:txBody>
      </p:sp>
      <p:sp>
        <p:nvSpPr>
          <p:cNvPr id="20" name="TextBox 19">
            <a:extLst>
              <a:ext uri="{FF2B5EF4-FFF2-40B4-BE49-F238E27FC236}">
                <a16:creationId xmlns:a16="http://schemas.microsoft.com/office/drawing/2014/main" id="{634F97D6-390F-4425-ACBD-91B92D5EBDF8}"/>
              </a:ext>
            </a:extLst>
          </p:cNvPr>
          <p:cNvSpPr txBox="1"/>
          <p:nvPr/>
        </p:nvSpPr>
        <p:spPr>
          <a:xfrm>
            <a:off x="1270331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3</a:t>
            </a:r>
          </a:p>
        </p:txBody>
      </p:sp>
      <p:sp>
        <p:nvSpPr>
          <p:cNvPr id="21" name="TextBox 20">
            <a:extLst>
              <a:ext uri="{FF2B5EF4-FFF2-40B4-BE49-F238E27FC236}">
                <a16:creationId xmlns:a16="http://schemas.microsoft.com/office/drawing/2014/main" id="{172811F9-C8E0-4B49-81F8-EF83D0F4C578}"/>
              </a:ext>
            </a:extLst>
          </p:cNvPr>
          <p:cNvSpPr txBox="1"/>
          <p:nvPr/>
        </p:nvSpPr>
        <p:spPr>
          <a:xfrm>
            <a:off x="15227486" y="1564429"/>
            <a:ext cx="1465978" cy="369332"/>
          </a:xfrm>
          <a:prstGeom prst="rect">
            <a:avLst/>
          </a:prstGeom>
          <a:noFill/>
        </p:spPr>
        <p:txBody>
          <a:bodyPr wrap="none" numCol="1" rtlCol="0">
            <a:spAutoFit/>
          </a:bodyPr>
          <a:lstStyle/>
          <a:p>
            <a:pPr algn="ctr"/>
            <a:r>
              <a:rPr lang="de-DE" altLang="de-DE" dirty="0">
                <a:solidFill>
                  <a:schemeClr val="bg2">
                    <a:lumMod val="75000"/>
                    <a:lumOff val="25000"/>
                  </a:schemeClr>
                </a:solidFill>
              </a:rPr>
              <a:t>HEADLINE 2</a:t>
            </a:r>
          </a:p>
        </p:txBody>
      </p:sp>
      <p:sp>
        <p:nvSpPr>
          <p:cNvPr id="22" name="Footnote">
            <a:extLst>
              <a:ext uri="{FF2B5EF4-FFF2-40B4-BE49-F238E27FC236}">
                <a16:creationId xmlns:a16="http://schemas.microsoft.com/office/drawing/2014/main" id="{4CC421F2-42D8-4D2F-9098-E228EE750561}"/>
              </a:ext>
            </a:extLst>
          </p:cNvPr>
          <p:cNvSpPr/>
          <p:nvPr/>
        </p:nvSpPr>
        <p:spPr>
          <a:xfrm>
            <a:off x="595214" y="6392226"/>
            <a:ext cx="4259459" cy="123111"/>
          </a:xfrm>
          <a:prstGeom prst="rect">
            <a:avLst/>
          </a:prstGeom>
        </p:spPr>
        <p:txBody>
          <a:bodyPr vert="horz" lIns="0" tIns="0" rIns="0" bIns="0" numCol="1" rtlCol="0" anchor="b" anchorCtr="0">
            <a:spAutoFit/>
          </a:bodyPr>
          <a:lstStyle/>
          <a:p>
            <a:r>
              <a:rPr lang="en-US" sz="800" kern="0" dirty="0"/>
              <a:t>Source: unslpash.com</a:t>
            </a:r>
          </a:p>
        </p:txBody>
      </p:sp>
    </p:spTree>
    <p:custDataLst>
      <p:tags r:id="rId1"/>
    </p:custDataLst>
    <p:extLst>
      <p:ext uri="{BB962C8B-B14F-4D97-AF65-F5344CB8AC3E}">
        <p14:creationId xmlns:p14="http://schemas.microsoft.com/office/powerpoint/2010/main" val="35313888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1DD9D-E09D-E426-E462-133CB5FDB96A}"/>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F912AB11-E6B7-28E6-8198-E2B58EDD591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eform: Shape 4">
            <a:extLst>
              <a:ext uri="{FF2B5EF4-FFF2-40B4-BE49-F238E27FC236}">
                <a16:creationId xmlns:a16="http://schemas.microsoft.com/office/drawing/2014/main" id="{519800B0-EDC9-452B-1E27-68EC7377B060}"/>
              </a:ext>
            </a:extLst>
          </p:cNvPr>
          <p:cNvSpPr/>
          <p:nvPr/>
        </p:nvSpPr>
        <p:spPr>
          <a:xfrm>
            <a:off x="1717633" y="2394948"/>
            <a:ext cx="3156203" cy="2220995"/>
          </a:xfrm>
          <a:custGeom>
            <a:avLst/>
            <a:gdLst/>
            <a:ahLst/>
            <a:cxnLst/>
            <a:rect l="l" t="t" r="r" b="b"/>
            <a:pathLst>
              <a:path w="3156203" h="2220995">
                <a:moveTo>
                  <a:pt x="706208" y="345686"/>
                </a:moveTo>
                <a:cubicBezTo>
                  <a:pt x="655765" y="345686"/>
                  <a:pt x="610761" y="361759"/>
                  <a:pt x="571198" y="393904"/>
                </a:cubicBezTo>
                <a:cubicBezTo>
                  <a:pt x="531635" y="426049"/>
                  <a:pt x="500973" y="483664"/>
                  <a:pt x="479213" y="566747"/>
                </a:cubicBezTo>
                <a:cubicBezTo>
                  <a:pt x="450529"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1957430" y="38575"/>
                </a:moveTo>
                <a:lnTo>
                  <a:pt x="3059767" y="38575"/>
                </a:lnTo>
                <a:lnTo>
                  <a:pt x="3059767" y="428769"/>
                </a:lnTo>
                <a:lnTo>
                  <a:pt x="2273443" y="428769"/>
                </a:lnTo>
                <a:lnTo>
                  <a:pt x="2208163" y="798193"/>
                </a:lnTo>
                <a:cubicBezTo>
                  <a:pt x="2301137" y="751706"/>
                  <a:pt x="2396090" y="728463"/>
                  <a:pt x="2493020" y="728463"/>
                </a:cubicBezTo>
                <a:cubicBezTo>
                  <a:pt x="2677980" y="728463"/>
                  <a:pt x="2834750" y="795721"/>
                  <a:pt x="2963331" y="930237"/>
                </a:cubicBezTo>
                <a:cubicBezTo>
                  <a:pt x="3091912" y="1064752"/>
                  <a:pt x="3156203" y="1239326"/>
                  <a:pt x="3156203" y="1453958"/>
                </a:cubicBezTo>
                <a:cubicBezTo>
                  <a:pt x="3156203" y="1632983"/>
                  <a:pt x="3104276" y="1792720"/>
                  <a:pt x="3000422" y="1933170"/>
                </a:cubicBezTo>
                <a:cubicBezTo>
                  <a:pt x="2858983" y="2125054"/>
                  <a:pt x="2662649" y="2220995"/>
                  <a:pt x="2411421" y="2220995"/>
                </a:cubicBezTo>
                <a:cubicBezTo>
                  <a:pt x="2210636" y="2220995"/>
                  <a:pt x="2046942" y="2167090"/>
                  <a:pt x="1920339" y="2059279"/>
                </a:cubicBezTo>
                <a:cubicBezTo>
                  <a:pt x="1793736" y="1951469"/>
                  <a:pt x="1718071" y="1806567"/>
                  <a:pt x="1693344" y="1624575"/>
                </a:cubicBezTo>
                <a:lnTo>
                  <a:pt x="2108760" y="1581550"/>
                </a:lnTo>
                <a:cubicBezTo>
                  <a:pt x="2120629" y="1675514"/>
                  <a:pt x="2155742" y="1749942"/>
                  <a:pt x="2214098" y="1804836"/>
                </a:cubicBezTo>
                <a:cubicBezTo>
                  <a:pt x="2272454" y="1859731"/>
                  <a:pt x="2339712" y="1887178"/>
                  <a:pt x="2415872" y="1887178"/>
                </a:cubicBezTo>
                <a:cubicBezTo>
                  <a:pt x="2502911" y="1887178"/>
                  <a:pt x="2576598" y="1851818"/>
                  <a:pt x="2636932" y="1781098"/>
                </a:cubicBezTo>
                <a:cubicBezTo>
                  <a:pt x="2697267" y="1710379"/>
                  <a:pt x="2727434" y="1603805"/>
                  <a:pt x="2727434" y="1461376"/>
                </a:cubicBezTo>
                <a:cubicBezTo>
                  <a:pt x="2727434" y="1327849"/>
                  <a:pt x="2697514" y="1227704"/>
                  <a:pt x="2637674" y="1160941"/>
                </a:cubicBezTo>
                <a:cubicBezTo>
                  <a:pt x="2577835" y="1094178"/>
                  <a:pt x="2499944" y="1060796"/>
                  <a:pt x="2404002" y="1060796"/>
                </a:cubicBezTo>
                <a:cubicBezTo>
                  <a:pt x="2284323" y="1060796"/>
                  <a:pt x="2177007" y="1113712"/>
                  <a:pt x="2082055" y="1219544"/>
                </a:cubicBezTo>
                <a:lnTo>
                  <a:pt x="1743787" y="1170585"/>
                </a:lnTo>
                <a:close/>
                <a:moveTo>
                  <a:pt x="706208" y="0"/>
                </a:moveTo>
                <a:cubicBezTo>
                  <a:pt x="916884" y="0"/>
                  <a:pt x="1081567" y="75171"/>
                  <a:pt x="1200257" y="225512"/>
                </a:cubicBezTo>
                <a:cubicBezTo>
                  <a:pt x="1341697" y="403548"/>
                  <a:pt x="1412417" y="698790"/>
                  <a:pt x="1412417" y="1111239"/>
                </a:cubicBezTo>
                <a:cubicBezTo>
                  <a:pt x="1412417" y="1522700"/>
                  <a:pt x="1341202" y="1818436"/>
                  <a:pt x="1198774" y="1998450"/>
                </a:cubicBezTo>
                <a:cubicBezTo>
                  <a:pt x="1081072" y="2146813"/>
                  <a:pt x="916884" y="2220995"/>
                  <a:pt x="706208" y="2220995"/>
                </a:cubicBezTo>
                <a:cubicBezTo>
                  <a:pt x="494544" y="2220995"/>
                  <a:pt x="323926" y="2139642"/>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6">
            <a:extLst>
              <a:ext uri="{FF2B5EF4-FFF2-40B4-BE49-F238E27FC236}">
                <a16:creationId xmlns:a16="http://schemas.microsoft.com/office/drawing/2014/main" id="{431C5FD5-CDFD-C5DE-5856-D499779FE214}"/>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668671B6-A8C3-D3C8-3CC9-D6489202D83D}"/>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5E6616D4-9378-55EA-B2D9-FE655931C14B}"/>
              </a:ext>
            </a:extLst>
          </p:cNvPr>
          <p:cNvSpPr txBox="1"/>
          <p:nvPr/>
        </p:nvSpPr>
        <p:spPr>
          <a:xfrm>
            <a:off x="5847372" y="2324859"/>
            <a:ext cx="2546018" cy="553998"/>
          </a:xfrm>
          <a:prstGeom prst="rect">
            <a:avLst/>
          </a:prstGeom>
          <a:noFill/>
        </p:spPr>
        <p:txBody>
          <a:bodyPr wrap="none" lIns="0" tIns="0" rIns="0" bIns="0" numCol="1" rtlCol="0">
            <a:spAutoFit/>
          </a:bodyPr>
          <a:lstStyle/>
          <a:p>
            <a:pPr algn="ctr"/>
            <a:r>
              <a:rPr lang="de-DE" altLang="de-DE" sz="3600" dirty="0">
                <a:latin typeface="+mj-lt"/>
              </a:rPr>
              <a:t>Pretraitement</a:t>
            </a:r>
          </a:p>
        </p:txBody>
      </p:sp>
      <p:sp>
        <p:nvSpPr>
          <p:cNvPr id="9" name="TextBox 8">
            <a:extLst>
              <a:ext uri="{FF2B5EF4-FFF2-40B4-BE49-F238E27FC236}">
                <a16:creationId xmlns:a16="http://schemas.microsoft.com/office/drawing/2014/main" id="{3704EC54-E357-0BB4-E856-3A020473CA1F}"/>
              </a:ext>
            </a:extLst>
          </p:cNvPr>
          <p:cNvSpPr txBox="1"/>
          <p:nvPr/>
        </p:nvSpPr>
        <p:spPr>
          <a:xfrm>
            <a:off x="5847372" y="3616178"/>
            <a:ext cx="3010761" cy="369332"/>
          </a:xfrm>
          <a:prstGeom prst="rect">
            <a:avLst/>
          </a:prstGeom>
          <a:noFill/>
        </p:spPr>
        <p:txBody>
          <a:bodyPr wrap="none" lIns="0" tIns="0" rIns="0" bIns="0" numCol="1" rtlCol="0">
            <a:spAutoFit/>
          </a:bodyPr>
          <a:lstStyle/>
          <a:p>
            <a:r>
              <a:rPr lang="en-US" sz="2400" dirty="0"/>
              <a:t>👉</a:t>
            </a:r>
            <a:r>
              <a:rPr lang="fr-FR" sz="2400" dirty="0">
                <a:solidFill>
                  <a:schemeClr val="accent4">
                    <a:lumMod val="75000"/>
                  </a:schemeClr>
                </a:solidFill>
              </a:rPr>
              <a:t>Data Preprocessing</a:t>
            </a:r>
            <a:endParaRPr lang="de-DE" altLang="de-DE" sz="2400" dirty="0">
              <a:solidFill>
                <a:schemeClr val="accent4">
                  <a:lumMod val="75000"/>
                </a:schemeClr>
              </a:solidFill>
            </a:endParaRPr>
          </a:p>
        </p:txBody>
      </p:sp>
    </p:spTree>
    <p:custDataLst>
      <p:tags r:id="rId1"/>
    </p:custDataLst>
    <p:extLst>
      <p:ext uri="{BB962C8B-B14F-4D97-AF65-F5344CB8AC3E}">
        <p14:creationId xmlns:p14="http://schemas.microsoft.com/office/powerpoint/2010/main" val="404759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AB53A-CA40-B66F-0D29-06394F7C3703}"/>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1FB6DFCB-A53A-D43C-60DE-C70344E0E18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a:extLst>
              <a:ext uri="{FF2B5EF4-FFF2-40B4-BE49-F238E27FC236}">
                <a16:creationId xmlns:a16="http://schemas.microsoft.com/office/drawing/2014/main" id="{0012411A-F7EC-3F65-B5CF-E5A06CE193C0}"/>
              </a:ext>
            </a:extLst>
          </p:cNvPr>
          <p:cNvSpPr/>
          <p:nvPr/>
        </p:nvSpPr>
        <p:spPr>
          <a:xfrm>
            <a:off x="7576269" y="0"/>
            <a:ext cx="4575818"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solidFill>
                <a:schemeClr val="accent5">
                  <a:lumMod val="75000"/>
                </a:schemeClr>
              </a:solidFill>
            </a:endParaRPr>
          </a:p>
        </p:txBody>
      </p:sp>
      <p:sp>
        <p:nvSpPr>
          <p:cNvPr id="7" name="TextBox 6">
            <a:extLst>
              <a:ext uri="{FF2B5EF4-FFF2-40B4-BE49-F238E27FC236}">
                <a16:creationId xmlns:a16="http://schemas.microsoft.com/office/drawing/2014/main" id="{E486FE2A-858B-59BE-AA25-18836CFB4CFD}"/>
              </a:ext>
            </a:extLst>
          </p:cNvPr>
          <p:cNvSpPr txBox="1"/>
          <p:nvPr/>
        </p:nvSpPr>
        <p:spPr>
          <a:xfrm>
            <a:off x="2003666" y="1061751"/>
            <a:ext cx="3021020" cy="430887"/>
          </a:xfrm>
          <a:prstGeom prst="rect">
            <a:avLst/>
          </a:prstGeom>
          <a:noFill/>
        </p:spPr>
        <p:txBody>
          <a:bodyPr wrap="none" lIns="0" tIns="0" rIns="0" bIns="0" numCol="1" rtlCol="0">
            <a:spAutoFit/>
          </a:bodyPr>
          <a:lstStyle/>
          <a:p>
            <a:pPr algn="ctr"/>
            <a:r>
              <a:rPr lang="fr-FR" sz="2800" dirty="0">
                <a:solidFill>
                  <a:schemeClr val="accent4">
                    <a:lumMod val="75000"/>
                  </a:schemeClr>
                </a:solidFill>
              </a:rPr>
              <a:t>Data Preprocessing</a:t>
            </a:r>
            <a:endParaRPr lang="de-DE" altLang="de-DE" sz="2800" spc="300" dirty="0"/>
          </a:p>
        </p:txBody>
      </p:sp>
      <p:sp>
        <p:nvSpPr>
          <p:cNvPr id="8" name="TextBox 7">
            <a:extLst>
              <a:ext uri="{FF2B5EF4-FFF2-40B4-BE49-F238E27FC236}">
                <a16:creationId xmlns:a16="http://schemas.microsoft.com/office/drawing/2014/main" id="{BE2CF5AC-DF2D-2442-08E3-4F2C0C94047C}"/>
              </a:ext>
            </a:extLst>
          </p:cNvPr>
          <p:cNvSpPr txBox="1"/>
          <p:nvPr/>
        </p:nvSpPr>
        <p:spPr>
          <a:xfrm>
            <a:off x="39914" y="1842431"/>
            <a:ext cx="7650044" cy="738664"/>
          </a:xfrm>
          <a:prstGeom prst="rect">
            <a:avLst/>
          </a:prstGeom>
          <a:noFill/>
        </p:spPr>
        <p:txBody>
          <a:bodyPr wrap="square" lIns="0" tIns="0" rIns="0" bIns="0" numCol="1" rtlCol="0">
            <a:spAutoFit/>
          </a:bodyPr>
          <a:lstStyle/>
          <a:p>
            <a:pPr algn="ctr"/>
            <a:r>
              <a:rPr lang="fr-FR" sz="2400" dirty="0"/>
              <a:t>Le pipeline proposé réalise un prétraitement complet des images en plusieurs étapes clés</a:t>
            </a:r>
            <a:endParaRPr lang="de-DE" altLang="de-DE" sz="2400" dirty="0"/>
          </a:p>
        </p:txBody>
      </p:sp>
      <p:sp>
        <p:nvSpPr>
          <p:cNvPr id="22" name="Rectangle 21">
            <a:extLst>
              <a:ext uri="{FF2B5EF4-FFF2-40B4-BE49-F238E27FC236}">
                <a16:creationId xmlns:a16="http://schemas.microsoft.com/office/drawing/2014/main" id="{0E5997D7-BA56-74A5-A5D2-A3C1A9782019}"/>
              </a:ext>
            </a:extLst>
          </p:cNvPr>
          <p:cNvSpPr/>
          <p:nvPr/>
        </p:nvSpPr>
        <p:spPr>
          <a:xfrm>
            <a:off x="-4736845" y="0"/>
            <a:ext cx="4736845"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4" name="TextBox 23">
            <a:extLst>
              <a:ext uri="{FF2B5EF4-FFF2-40B4-BE49-F238E27FC236}">
                <a16:creationId xmlns:a16="http://schemas.microsoft.com/office/drawing/2014/main" id="{D08D46EE-E674-7E8D-AE6E-B6779D51FA7A}"/>
              </a:ext>
            </a:extLst>
          </p:cNvPr>
          <p:cNvSpPr txBox="1"/>
          <p:nvPr/>
        </p:nvSpPr>
        <p:spPr>
          <a:xfrm>
            <a:off x="-8380656" y="760749"/>
            <a:ext cx="1725152" cy="1015663"/>
          </a:xfrm>
          <a:prstGeom prst="rect">
            <a:avLst/>
          </a:prstGeom>
          <a:noFill/>
        </p:spPr>
        <p:txBody>
          <a:bodyPr wrap="none" numCol="1" rtlCol="0">
            <a:spAutoFit/>
          </a:bodyPr>
          <a:lstStyle/>
          <a:p>
            <a:r>
              <a:rPr lang="de-DE" altLang="de-DE" sz="6000" dirty="0"/>
              <a:t>23%</a:t>
            </a:r>
          </a:p>
        </p:txBody>
      </p:sp>
      <p:pic>
        <p:nvPicPr>
          <p:cNvPr id="12" name="Image 11">
            <a:extLst>
              <a:ext uri="{FF2B5EF4-FFF2-40B4-BE49-F238E27FC236}">
                <a16:creationId xmlns:a16="http://schemas.microsoft.com/office/drawing/2014/main" id="{6EFA6F10-03A3-FEBE-FF93-EA092B4EAFCA}"/>
              </a:ext>
            </a:extLst>
          </p:cNvPr>
          <p:cNvPicPr>
            <a:picLocks noChangeAspect="1"/>
          </p:cNvPicPr>
          <p:nvPr/>
        </p:nvPicPr>
        <p:blipFill>
          <a:blip r:embed="rId7"/>
          <a:stretch>
            <a:fillRect/>
          </a:stretch>
        </p:blipFill>
        <p:spPr>
          <a:xfrm>
            <a:off x="8662087" y="-5990"/>
            <a:ext cx="2572109" cy="2991267"/>
          </a:xfrm>
          <a:prstGeom prst="rect">
            <a:avLst/>
          </a:prstGeom>
        </p:spPr>
      </p:pic>
      <p:pic>
        <p:nvPicPr>
          <p:cNvPr id="8198" name="Picture 6" descr="Machine-learning GIFs - Find &amp; Share on GIPHY">
            <a:extLst>
              <a:ext uri="{FF2B5EF4-FFF2-40B4-BE49-F238E27FC236}">
                <a16:creationId xmlns:a16="http://schemas.microsoft.com/office/drawing/2014/main" id="{83D59C4E-5794-C1CD-9574-34672E6F59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8295" y="0"/>
            <a:ext cx="3376210" cy="2171259"/>
          </a:xfrm>
          <a:prstGeom prst="rect">
            <a:avLst/>
          </a:prstGeom>
          <a:noFill/>
          <a:extLst>
            <a:ext uri="{909E8E84-426E-40DD-AFC4-6F175D3DCCD1}">
              <a14:hiddenFill xmlns:a14="http://schemas.microsoft.com/office/drawing/2010/main">
                <a:solidFill>
                  <a:srgbClr val="FFFFFF"/>
                </a:solidFill>
              </a14:hiddenFill>
            </a:ext>
          </a:extLst>
        </p:spPr>
      </p:pic>
      <p:sp>
        <p:nvSpPr>
          <p:cNvPr id="28" name="ZoneTexte 27">
            <a:extLst>
              <a:ext uri="{FF2B5EF4-FFF2-40B4-BE49-F238E27FC236}">
                <a16:creationId xmlns:a16="http://schemas.microsoft.com/office/drawing/2014/main" id="{BCBABAFD-E346-46FA-BDDE-2A0A59D9ABB5}"/>
              </a:ext>
            </a:extLst>
          </p:cNvPr>
          <p:cNvSpPr txBox="1"/>
          <p:nvPr/>
        </p:nvSpPr>
        <p:spPr>
          <a:xfrm>
            <a:off x="-1829970" y="2985277"/>
            <a:ext cx="11173968" cy="4247317"/>
          </a:xfrm>
          <a:prstGeom prst="rect">
            <a:avLst/>
          </a:prstGeom>
          <a:noFill/>
        </p:spPr>
        <p:txBody>
          <a:bodyPr wrap="square">
            <a:spAutoFit/>
          </a:bodyPr>
          <a:lstStyle/>
          <a:p>
            <a:pPr algn="just"/>
            <a:r>
              <a:rPr lang="fr-FR" b="1" dirty="0"/>
              <a:t>Lecture des images</a:t>
            </a:r>
            <a:r>
              <a:rPr lang="fr-FR" dirty="0"/>
              <a:t> : Les images sont lues à partir des chemins fournis ; si une image est introuvable, un placeholder est généré.</a:t>
            </a:r>
          </a:p>
          <a:p>
            <a:pPr algn="just"/>
            <a:endParaRPr lang="fr-FR" dirty="0"/>
          </a:p>
          <a:p>
            <a:pPr algn="just"/>
            <a:r>
              <a:rPr lang="fr-FR" b="1" dirty="0"/>
              <a:t>Redimensionnement et padding</a:t>
            </a:r>
            <a:r>
              <a:rPr lang="fr-FR" dirty="0"/>
              <a:t> : Les images sont redimensionnées tout en respectant leurs proportions, puis centrées avec un fond noir (ou blanc si modifié).</a:t>
            </a:r>
          </a:p>
          <a:p>
            <a:pPr algn="just"/>
            <a:r>
              <a:rPr lang="fr-FR" b="1" dirty="0"/>
              <a:t>Amélioration de la qualité</a:t>
            </a:r>
            <a:r>
              <a:rPr lang="fr-FR" dirty="0"/>
              <a:t> :</a:t>
            </a:r>
          </a:p>
          <a:p>
            <a:pPr algn="just"/>
            <a:endParaRPr lang="fr-FR" dirty="0"/>
          </a:p>
          <a:p>
            <a:pPr marL="285750" indent="-285750" algn="just">
              <a:buFont typeface="Arial" panose="020B0604020202020204" pitchFamily="34" charset="0"/>
              <a:buChar char="•"/>
            </a:pPr>
            <a:r>
              <a:rPr lang="fr-FR" dirty="0"/>
              <a:t>Les images floues sont renforcées par un filtre de netteté.</a:t>
            </a:r>
          </a:p>
          <a:p>
            <a:pPr marL="285750" indent="-285750" algn="just">
              <a:buFont typeface="Arial" panose="020B0604020202020204" pitchFamily="34" charset="0"/>
              <a:buChar char="•"/>
            </a:pPr>
            <a:r>
              <a:rPr lang="fr-FR" dirty="0"/>
              <a:t>Les images trop sombres sont éclaircies via la méthode CLAHE (amélioration locale du contraste).</a:t>
            </a:r>
          </a:p>
          <a:p>
            <a:pPr algn="just"/>
            <a:r>
              <a:rPr lang="fr-FR" dirty="0"/>
              <a:t> </a:t>
            </a:r>
            <a:r>
              <a:rPr lang="fr-FR" b="1" dirty="0"/>
              <a:t>Augmentation des données</a:t>
            </a:r>
            <a:r>
              <a:rPr lang="fr-FR" dirty="0"/>
              <a:t> : Des transformations aléatoires sont appliquées (flip horizontal et rotation légère) pour enrichir l’apprentissage.</a:t>
            </a:r>
          </a:p>
          <a:p>
            <a:pPr algn="just"/>
            <a:r>
              <a:rPr lang="fr-FR" dirty="0"/>
              <a:t> </a:t>
            </a:r>
            <a:r>
              <a:rPr lang="fr-FR" b="1" dirty="0"/>
              <a:t>Normalisation</a:t>
            </a:r>
            <a:r>
              <a:rPr lang="fr-FR" dirty="0"/>
              <a:t> : Les valeurs des pixels sont ramenées à une échelle [0, 1] pour optimiser l'entraînement des modèles.</a:t>
            </a:r>
          </a:p>
          <a:p>
            <a:endParaRPr lang="fr-FR" dirty="0"/>
          </a:p>
          <a:p>
            <a:endParaRPr lang="fr-FR" dirty="0"/>
          </a:p>
        </p:txBody>
      </p:sp>
    </p:spTree>
    <p:custDataLst>
      <p:tags r:id="rId1"/>
    </p:custDataLst>
    <p:extLst>
      <p:ext uri="{BB962C8B-B14F-4D97-AF65-F5344CB8AC3E}">
        <p14:creationId xmlns:p14="http://schemas.microsoft.com/office/powerpoint/2010/main" val="3524919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extLst>
              <p:ext uri="{D42A27DB-BD31-4B8C-83A1-F6EECF244321}">
                <p14:modId xmlns:p14="http://schemas.microsoft.com/office/powerpoint/2010/main" val="3585280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12">
            <a:extLst>
              <a:ext uri="{FF2B5EF4-FFF2-40B4-BE49-F238E27FC236}">
                <a16:creationId xmlns:a16="http://schemas.microsoft.com/office/drawing/2014/main" id="{C82ED0F6-80F0-48FE-AAEF-C8FBAA758E53}"/>
              </a:ext>
            </a:extLst>
          </p:cNvPr>
          <p:cNvSpPr/>
          <p:nvPr/>
        </p:nvSpPr>
        <p:spPr>
          <a:xfrm>
            <a:off x="12268457" y="0"/>
            <a:ext cx="4630057" cy="690789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TextBox 6">
            <a:extLst>
              <a:ext uri="{FF2B5EF4-FFF2-40B4-BE49-F238E27FC236}">
                <a16:creationId xmlns:a16="http://schemas.microsoft.com/office/drawing/2014/main" id="{3F9C22D2-90FE-454B-B032-E42C3279131E}"/>
              </a:ext>
            </a:extLst>
          </p:cNvPr>
          <p:cNvSpPr txBox="1"/>
          <p:nvPr/>
        </p:nvSpPr>
        <p:spPr>
          <a:xfrm>
            <a:off x="6963800" y="1252769"/>
            <a:ext cx="2471895" cy="430887"/>
          </a:xfrm>
          <a:prstGeom prst="rect">
            <a:avLst/>
          </a:prstGeom>
          <a:noFill/>
        </p:spPr>
        <p:txBody>
          <a:bodyPr wrap="none" lIns="0" tIns="0" rIns="0" bIns="0" numCol="1" rtlCol="0">
            <a:spAutoFit/>
          </a:bodyPr>
          <a:lstStyle/>
          <a:p>
            <a:r>
              <a:rPr lang="de-DE" altLang="de-DE" sz="2800" spc="300" dirty="0">
                <a:solidFill>
                  <a:srgbClr val="079B84"/>
                </a:solidFill>
              </a:rPr>
              <a:t>Modelisation</a:t>
            </a:r>
          </a:p>
        </p:txBody>
      </p:sp>
      <p:sp>
        <p:nvSpPr>
          <p:cNvPr id="8" name="TextBox 7">
            <a:extLst>
              <a:ext uri="{FF2B5EF4-FFF2-40B4-BE49-F238E27FC236}">
                <a16:creationId xmlns:a16="http://schemas.microsoft.com/office/drawing/2014/main" id="{C9A73559-491A-4614-A844-496762024E0B}"/>
              </a:ext>
            </a:extLst>
          </p:cNvPr>
          <p:cNvSpPr txBox="1"/>
          <p:nvPr/>
        </p:nvSpPr>
        <p:spPr>
          <a:xfrm>
            <a:off x="5891497" y="1869168"/>
            <a:ext cx="6056086" cy="2954655"/>
          </a:xfrm>
          <a:prstGeom prst="rect">
            <a:avLst/>
          </a:prstGeom>
          <a:noFill/>
        </p:spPr>
        <p:txBody>
          <a:bodyPr wrap="square" lIns="0" tIns="0" rIns="0" bIns="0" numCol="1" rtlCol="0">
            <a:spAutoFit/>
          </a:bodyPr>
          <a:lstStyle/>
          <a:p>
            <a:r>
              <a:rPr lang="fr-FR" sz="2400" dirty="0"/>
              <a:t>Nous avons testé plusieurs architectures de réseaux de neurones convolutifs pour classifier les images :</a:t>
            </a:r>
            <a:br>
              <a:rPr lang="fr-FR" sz="2400" dirty="0"/>
            </a:br>
            <a:r>
              <a:rPr lang="fr-FR" sz="2400" dirty="0"/>
              <a:t>CNN classique, MobileNetV2, ResNet50, EfficientNetB0, VGG16 et DenseNet.</a:t>
            </a:r>
            <a:br>
              <a:rPr lang="fr-FR" sz="2400" dirty="0"/>
            </a:br>
            <a:r>
              <a:rPr lang="fr-FR" sz="2400" dirty="0"/>
              <a:t>Ces modèles offrent un compromis entre complexité, précision et efficacité computationnelle</a:t>
            </a:r>
            <a:endParaRPr lang="de-DE" altLang="de-DE" sz="2400" dirty="0"/>
          </a:p>
        </p:txBody>
      </p:sp>
      <p:pic>
        <p:nvPicPr>
          <p:cNvPr id="9218" name="Picture 2" descr="Machine Learning Models Training (All You Need to Know)">
            <a:extLst>
              <a:ext uri="{FF2B5EF4-FFF2-40B4-BE49-F238E27FC236}">
                <a16:creationId xmlns:a16="http://schemas.microsoft.com/office/drawing/2014/main" id="{C9B84D5B-E7B7-975E-9A8F-F2B83800DA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534924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Top three machine learning models">
            <a:extLst>
              <a:ext uri="{FF2B5EF4-FFF2-40B4-BE49-F238E27FC236}">
                <a16:creationId xmlns:a16="http://schemas.microsoft.com/office/drawing/2014/main" id="{8D1B6535-BF5C-6533-AA65-1C9DD5C28D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0" y="-1"/>
            <a:ext cx="4630058" cy="688294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622429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a:extLst>
              <a:ext uri="{FF2B5EF4-FFF2-40B4-BE49-F238E27FC236}">
                <a16:creationId xmlns:a16="http://schemas.microsoft.com/office/drawing/2014/main" id="{1D9BEC62-D208-46A3-81CE-DD240BF66A7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8" name="Object 17" hidden="1">
                        <a:extLst>
                          <a:ext uri="{FF2B5EF4-FFF2-40B4-BE49-F238E27FC236}">
                            <a16:creationId xmlns:a16="http://schemas.microsoft.com/office/drawing/2014/main" id="{1D9BEC62-D208-46A3-81CE-DD240BF66A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14">
            <a:extLst>
              <a:ext uri="{FF2B5EF4-FFF2-40B4-BE49-F238E27FC236}">
                <a16:creationId xmlns:a16="http://schemas.microsoft.com/office/drawing/2014/main" id="{792106B4-B648-4043-8E42-323E8267B6E7}"/>
              </a:ext>
            </a:extLst>
          </p:cNvPr>
          <p:cNvSpPr/>
          <p:nvPr/>
        </p:nvSpPr>
        <p:spPr>
          <a:xfrm>
            <a:off x="7301052"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6" name="Oval 15">
            <a:extLst>
              <a:ext uri="{FF2B5EF4-FFF2-40B4-BE49-F238E27FC236}">
                <a16:creationId xmlns:a16="http://schemas.microsoft.com/office/drawing/2014/main" id="{83D05DE3-2757-4131-9038-22CC5423661C}"/>
              </a:ext>
            </a:extLst>
          </p:cNvPr>
          <p:cNvSpPr/>
          <p:nvPr/>
        </p:nvSpPr>
        <p:spPr>
          <a:xfrm>
            <a:off x="8161816"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7" name="Oval 16">
            <a:extLst>
              <a:ext uri="{FF2B5EF4-FFF2-40B4-BE49-F238E27FC236}">
                <a16:creationId xmlns:a16="http://schemas.microsoft.com/office/drawing/2014/main" id="{EF3180F0-0748-46AB-AE44-C30509E7F58C}"/>
              </a:ext>
            </a:extLst>
          </p:cNvPr>
          <p:cNvSpPr/>
          <p:nvPr/>
        </p:nvSpPr>
        <p:spPr>
          <a:xfrm>
            <a:off x="9022580"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Oval 1">
            <a:extLst>
              <a:ext uri="{FF2B5EF4-FFF2-40B4-BE49-F238E27FC236}">
                <a16:creationId xmlns:a16="http://schemas.microsoft.com/office/drawing/2014/main" id="{52C47D90-43D5-46B8-80E7-3F3C40C9FE60}"/>
              </a:ext>
            </a:extLst>
          </p:cNvPr>
          <p:cNvSpPr/>
          <p:nvPr/>
        </p:nvSpPr>
        <p:spPr>
          <a:xfrm>
            <a:off x="6440288"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Oval 18">
            <a:extLst>
              <a:ext uri="{FF2B5EF4-FFF2-40B4-BE49-F238E27FC236}">
                <a16:creationId xmlns:a16="http://schemas.microsoft.com/office/drawing/2014/main" id="{9D1899C2-6BE1-4F04-AE7D-AA792A80A1E5}"/>
              </a:ext>
            </a:extLst>
          </p:cNvPr>
          <p:cNvSpPr/>
          <p:nvPr/>
        </p:nvSpPr>
        <p:spPr>
          <a:xfrm>
            <a:off x="9883345" y="3109193"/>
            <a:ext cx="768012" cy="768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3" name="Freeform: Shape 32">
            <a:extLst>
              <a:ext uri="{FF2B5EF4-FFF2-40B4-BE49-F238E27FC236}">
                <a16:creationId xmlns:a16="http://schemas.microsoft.com/office/drawing/2014/main" id="{79756D5D-EC16-4645-9474-CDDFF7F5D65E}"/>
              </a:ext>
            </a:extLst>
          </p:cNvPr>
          <p:cNvSpPr/>
          <p:nvPr/>
        </p:nvSpPr>
        <p:spPr>
          <a:xfrm>
            <a:off x="7423673" y="3314460"/>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4" name="Freeform: Shape 33">
            <a:extLst>
              <a:ext uri="{FF2B5EF4-FFF2-40B4-BE49-F238E27FC236}">
                <a16:creationId xmlns:a16="http://schemas.microsoft.com/office/drawing/2014/main" id="{FC62A6FA-8CD8-4C3B-AB0F-89C71EA79CCC}"/>
              </a:ext>
            </a:extLst>
          </p:cNvPr>
          <p:cNvSpPr/>
          <p:nvPr/>
        </p:nvSpPr>
        <p:spPr>
          <a:xfrm>
            <a:off x="8334425" y="3252564"/>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5" name="Freeform: Shape 34">
            <a:extLst>
              <a:ext uri="{FF2B5EF4-FFF2-40B4-BE49-F238E27FC236}">
                <a16:creationId xmlns:a16="http://schemas.microsoft.com/office/drawing/2014/main" id="{4FCE1B83-B1A4-4923-94C4-BCA7918E01C0}"/>
              </a:ext>
            </a:extLst>
          </p:cNvPr>
          <p:cNvSpPr/>
          <p:nvPr/>
        </p:nvSpPr>
        <p:spPr>
          <a:xfrm>
            <a:off x="9187703" y="3323302"/>
            <a:ext cx="602891" cy="55390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2" name="Freeform: Shape 31">
            <a:extLst>
              <a:ext uri="{FF2B5EF4-FFF2-40B4-BE49-F238E27FC236}">
                <a16:creationId xmlns:a16="http://schemas.microsoft.com/office/drawing/2014/main" id="{CE427500-F951-4851-8260-B149BE0DB030}"/>
              </a:ext>
            </a:extLst>
          </p:cNvPr>
          <p:cNvSpPr/>
          <p:nvPr/>
        </p:nvSpPr>
        <p:spPr>
          <a:xfrm>
            <a:off x="6588080" y="3371935"/>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6" name="Freeform: Shape 35">
            <a:extLst>
              <a:ext uri="{FF2B5EF4-FFF2-40B4-BE49-F238E27FC236}">
                <a16:creationId xmlns:a16="http://schemas.microsoft.com/office/drawing/2014/main" id="{183E2499-1B58-492E-9D81-882276FF3832}"/>
              </a:ext>
            </a:extLst>
          </p:cNvPr>
          <p:cNvSpPr/>
          <p:nvPr/>
        </p:nvSpPr>
        <p:spPr>
          <a:xfrm>
            <a:off x="10036559" y="3242838"/>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6" name="Graphic 5" descr="Game controller">
            <a:extLst>
              <a:ext uri="{FF2B5EF4-FFF2-40B4-BE49-F238E27FC236}">
                <a16:creationId xmlns:a16="http://schemas.microsoft.com/office/drawing/2014/main" id="{F3E278CE-82EC-48D3-A922-E0419DC6A2E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6737" y="3174878"/>
            <a:ext cx="636642" cy="636642"/>
          </a:xfrm>
          <a:prstGeom prst="rect">
            <a:avLst/>
          </a:prstGeom>
        </p:spPr>
      </p:pic>
      <p:pic>
        <p:nvPicPr>
          <p:cNvPr id="8" name="Graphic 7" descr="Telephone">
            <a:extLst>
              <a:ext uri="{FF2B5EF4-FFF2-40B4-BE49-F238E27FC236}">
                <a16:creationId xmlns:a16="http://schemas.microsoft.com/office/drawing/2014/main" id="{DF33160E-9391-491A-9791-F60543C957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8265" y="3179115"/>
            <a:ext cx="636642" cy="636642"/>
          </a:xfrm>
          <a:prstGeom prst="rect">
            <a:avLst/>
          </a:prstGeom>
        </p:spPr>
      </p:pic>
      <p:pic>
        <p:nvPicPr>
          <p:cNvPr id="10" name="Graphic 9" descr="Receiver">
            <a:extLst>
              <a:ext uri="{FF2B5EF4-FFF2-40B4-BE49-F238E27FC236}">
                <a16:creationId xmlns:a16="http://schemas.microsoft.com/office/drawing/2014/main" id="{AC6BD48F-A2AE-4FA5-9738-C37E105B68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63881" y="3190891"/>
            <a:ext cx="562300" cy="562300"/>
          </a:xfrm>
          <a:prstGeom prst="rect">
            <a:avLst/>
          </a:prstGeom>
        </p:spPr>
      </p:pic>
      <p:pic>
        <p:nvPicPr>
          <p:cNvPr id="12" name="Graphic 11" descr="Open Folder">
            <a:extLst>
              <a:ext uri="{FF2B5EF4-FFF2-40B4-BE49-F238E27FC236}">
                <a16:creationId xmlns:a16="http://schemas.microsoft.com/office/drawing/2014/main" id="{A8BB45BD-C8CC-4EC1-8009-F791F48E88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3040" y="3182049"/>
            <a:ext cx="636642" cy="636642"/>
          </a:xfrm>
          <a:prstGeom prst="rect">
            <a:avLst/>
          </a:prstGeom>
        </p:spPr>
      </p:pic>
      <p:pic>
        <p:nvPicPr>
          <p:cNvPr id="4" name="Graphic 3" descr="Record">
            <a:extLst>
              <a:ext uri="{FF2B5EF4-FFF2-40B4-BE49-F238E27FC236}">
                <a16:creationId xmlns:a16="http://schemas.microsoft.com/office/drawing/2014/main" id="{D3DAA549-4BE7-4A11-9E13-1F73ECA0F0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49029" y="3174878"/>
            <a:ext cx="636642" cy="636642"/>
          </a:xfrm>
          <a:prstGeom prst="rect">
            <a:avLst/>
          </a:prstGeom>
        </p:spPr>
      </p:pic>
      <p:sp>
        <p:nvSpPr>
          <p:cNvPr id="37" name="Oval 36">
            <a:extLst>
              <a:ext uri="{FF2B5EF4-FFF2-40B4-BE49-F238E27FC236}">
                <a16:creationId xmlns:a16="http://schemas.microsoft.com/office/drawing/2014/main" id="{48D81CEE-B1BB-4905-80CB-8D5B796AFC0E}"/>
              </a:ext>
            </a:extLst>
          </p:cNvPr>
          <p:cNvSpPr/>
          <p:nvPr/>
        </p:nvSpPr>
        <p:spPr>
          <a:xfrm>
            <a:off x="7301052"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8" name="Oval 37">
            <a:extLst>
              <a:ext uri="{FF2B5EF4-FFF2-40B4-BE49-F238E27FC236}">
                <a16:creationId xmlns:a16="http://schemas.microsoft.com/office/drawing/2014/main" id="{1E7EBA3A-ABA9-4461-8853-2833587D47B8}"/>
              </a:ext>
            </a:extLst>
          </p:cNvPr>
          <p:cNvSpPr/>
          <p:nvPr/>
        </p:nvSpPr>
        <p:spPr>
          <a:xfrm>
            <a:off x="8161816"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0" name="Oval 39">
            <a:extLst>
              <a:ext uri="{FF2B5EF4-FFF2-40B4-BE49-F238E27FC236}">
                <a16:creationId xmlns:a16="http://schemas.microsoft.com/office/drawing/2014/main" id="{35F4C785-35A7-476E-B714-D43DD2E517E1}"/>
              </a:ext>
            </a:extLst>
          </p:cNvPr>
          <p:cNvSpPr/>
          <p:nvPr/>
        </p:nvSpPr>
        <p:spPr>
          <a:xfrm>
            <a:off x="6440288"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1" name="Oval 40">
            <a:extLst>
              <a:ext uri="{FF2B5EF4-FFF2-40B4-BE49-F238E27FC236}">
                <a16:creationId xmlns:a16="http://schemas.microsoft.com/office/drawing/2014/main" id="{ADBE51A3-A066-4FDE-A5EB-D04792E29915}"/>
              </a:ext>
            </a:extLst>
          </p:cNvPr>
          <p:cNvSpPr/>
          <p:nvPr/>
        </p:nvSpPr>
        <p:spPr>
          <a:xfrm>
            <a:off x="9883345" y="4012382"/>
            <a:ext cx="768012" cy="768012"/>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2" name="Freeform: Shape 41">
            <a:extLst>
              <a:ext uri="{FF2B5EF4-FFF2-40B4-BE49-F238E27FC236}">
                <a16:creationId xmlns:a16="http://schemas.microsoft.com/office/drawing/2014/main" id="{2A9CB4B2-CF70-46B8-8ACB-A688799C5D74}"/>
              </a:ext>
            </a:extLst>
          </p:cNvPr>
          <p:cNvSpPr/>
          <p:nvPr/>
        </p:nvSpPr>
        <p:spPr>
          <a:xfrm>
            <a:off x="7423673" y="4217649"/>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3" name="Freeform: Shape 42">
            <a:extLst>
              <a:ext uri="{FF2B5EF4-FFF2-40B4-BE49-F238E27FC236}">
                <a16:creationId xmlns:a16="http://schemas.microsoft.com/office/drawing/2014/main" id="{054384C5-CD36-4B21-A942-6C9A4DA81954}"/>
              </a:ext>
            </a:extLst>
          </p:cNvPr>
          <p:cNvSpPr/>
          <p:nvPr/>
        </p:nvSpPr>
        <p:spPr>
          <a:xfrm>
            <a:off x="8334425" y="4155753"/>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5" name="Freeform: Shape 44">
            <a:extLst>
              <a:ext uri="{FF2B5EF4-FFF2-40B4-BE49-F238E27FC236}">
                <a16:creationId xmlns:a16="http://schemas.microsoft.com/office/drawing/2014/main" id="{47A6BCE9-D9B9-408B-8522-60726B535A6E}"/>
              </a:ext>
            </a:extLst>
          </p:cNvPr>
          <p:cNvSpPr/>
          <p:nvPr/>
        </p:nvSpPr>
        <p:spPr>
          <a:xfrm>
            <a:off x="6588080" y="4275123"/>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6" name="Freeform: Shape 45">
            <a:extLst>
              <a:ext uri="{FF2B5EF4-FFF2-40B4-BE49-F238E27FC236}">
                <a16:creationId xmlns:a16="http://schemas.microsoft.com/office/drawing/2014/main" id="{35091BBD-8F0F-4F94-B0D4-D1EF36D74FC9}"/>
              </a:ext>
            </a:extLst>
          </p:cNvPr>
          <p:cNvSpPr/>
          <p:nvPr/>
        </p:nvSpPr>
        <p:spPr>
          <a:xfrm>
            <a:off x="10036559" y="4146026"/>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47" name="Graphic 46" descr="Game controller">
            <a:extLst>
              <a:ext uri="{FF2B5EF4-FFF2-40B4-BE49-F238E27FC236}">
                <a16:creationId xmlns:a16="http://schemas.microsoft.com/office/drawing/2014/main" id="{49709B20-4F19-4754-941A-BD69B96AA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6737" y="4078066"/>
            <a:ext cx="636642" cy="636642"/>
          </a:xfrm>
          <a:prstGeom prst="rect">
            <a:avLst/>
          </a:prstGeom>
        </p:spPr>
      </p:pic>
      <p:grpSp>
        <p:nvGrpSpPr>
          <p:cNvPr id="9" name="Group 8">
            <a:extLst>
              <a:ext uri="{FF2B5EF4-FFF2-40B4-BE49-F238E27FC236}">
                <a16:creationId xmlns:a16="http://schemas.microsoft.com/office/drawing/2014/main" id="{6FAE3650-E374-495B-B7AB-EF0E297EEA6C}"/>
              </a:ext>
            </a:extLst>
          </p:cNvPr>
          <p:cNvGrpSpPr/>
          <p:nvPr/>
        </p:nvGrpSpPr>
        <p:grpSpPr>
          <a:xfrm>
            <a:off x="9022580" y="4012382"/>
            <a:ext cx="768013" cy="768013"/>
            <a:chOff x="4449137" y="2695825"/>
            <a:chExt cx="1103086" cy="1103086"/>
          </a:xfrm>
        </p:grpSpPr>
        <p:sp>
          <p:nvSpPr>
            <p:cNvPr id="39" name="Oval 38">
              <a:extLst>
                <a:ext uri="{FF2B5EF4-FFF2-40B4-BE49-F238E27FC236}">
                  <a16:creationId xmlns:a16="http://schemas.microsoft.com/office/drawing/2014/main" id="{DCC56CF6-47E5-423B-B5C4-C548B45E577B}"/>
                </a:ext>
              </a:extLst>
            </p:cNvPr>
            <p:cNvSpPr/>
            <p:nvPr/>
          </p:nvSpPr>
          <p:spPr>
            <a:xfrm>
              <a:off x="4449137" y="2695825"/>
              <a:ext cx="1103085" cy="11030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4" name="Freeform: Shape 43">
              <a:extLst>
                <a:ext uri="{FF2B5EF4-FFF2-40B4-BE49-F238E27FC236}">
                  <a16:creationId xmlns:a16="http://schemas.microsoft.com/office/drawing/2014/main" id="{C43C1529-9B44-4D50-A40E-1D8416BB5F5B}"/>
                </a:ext>
              </a:extLst>
            </p:cNvPr>
            <p:cNvSpPr/>
            <p:nvPr/>
          </p:nvSpPr>
          <p:spPr>
            <a:xfrm>
              <a:off x="4686300" y="3003347"/>
              <a:ext cx="865923" cy="79556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48" name="Graphic 47" descr="Telephone">
              <a:extLst>
                <a:ext uri="{FF2B5EF4-FFF2-40B4-BE49-F238E27FC236}">
                  <a16:creationId xmlns:a16="http://schemas.microsoft.com/office/drawing/2014/main" id="{827B50FD-BF01-4CA6-88DB-602EF28C9F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3479" y="2796253"/>
              <a:ext cx="914400" cy="914400"/>
            </a:xfrm>
            <a:prstGeom prst="rect">
              <a:avLst/>
            </a:prstGeom>
          </p:spPr>
        </p:pic>
      </p:grpSp>
      <p:pic>
        <p:nvPicPr>
          <p:cNvPr id="49" name="Graphic 48" descr="Receiver">
            <a:extLst>
              <a:ext uri="{FF2B5EF4-FFF2-40B4-BE49-F238E27FC236}">
                <a16:creationId xmlns:a16="http://schemas.microsoft.com/office/drawing/2014/main" id="{9D058F55-8FCE-4D8E-AF38-052B2FB81A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63881" y="4094080"/>
            <a:ext cx="562300" cy="562300"/>
          </a:xfrm>
          <a:prstGeom prst="rect">
            <a:avLst/>
          </a:prstGeom>
        </p:spPr>
      </p:pic>
      <p:pic>
        <p:nvPicPr>
          <p:cNvPr id="50" name="Graphic 49" descr="Open Folder">
            <a:extLst>
              <a:ext uri="{FF2B5EF4-FFF2-40B4-BE49-F238E27FC236}">
                <a16:creationId xmlns:a16="http://schemas.microsoft.com/office/drawing/2014/main" id="{53160A17-B33A-48F7-B931-2FB752D37B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3040" y="4085238"/>
            <a:ext cx="636642" cy="636642"/>
          </a:xfrm>
          <a:prstGeom prst="rect">
            <a:avLst/>
          </a:prstGeom>
        </p:spPr>
      </p:pic>
      <p:pic>
        <p:nvPicPr>
          <p:cNvPr id="51" name="Graphic 50" descr="Record">
            <a:extLst>
              <a:ext uri="{FF2B5EF4-FFF2-40B4-BE49-F238E27FC236}">
                <a16:creationId xmlns:a16="http://schemas.microsoft.com/office/drawing/2014/main" id="{170942B8-443A-481F-B0F9-07BF41C3A0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49029" y="4078066"/>
            <a:ext cx="636642" cy="636642"/>
          </a:xfrm>
          <a:prstGeom prst="rect">
            <a:avLst/>
          </a:prstGeom>
        </p:spPr>
      </p:pic>
      <p:sp>
        <p:nvSpPr>
          <p:cNvPr id="53" name="Oval 52">
            <a:extLst>
              <a:ext uri="{FF2B5EF4-FFF2-40B4-BE49-F238E27FC236}">
                <a16:creationId xmlns:a16="http://schemas.microsoft.com/office/drawing/2014/main" id="{3B95E97F-3E91-4F78-BD70-A97E65957942}"/>
              </a:ext>
            </a:extLst>
          </p:cNvPr>
          <p:cNvSpPr/>
          <p:nvPr/>
        </p:nvSpPr>
        <p:spPr>
          <a:xfrm>
            <a:off x="8161816"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4" name="Oval 53">
            <a:extLst>
              <a:ext uri="{FF2B5EF4-FFF2-40B4-BE49-F238E27FC236}">
                <a16:creationId xmlns:a16="http://schemas.microsoft.com/office/drawing/2014/main" id="{A91638CB-8471-40A5-A5E6-324B23E6EBA9}"/>
              </a:ext>
            </a:extLst>
          </p:cNvPr>
          <p:cNvSpPr/>
          <p:nvPr/>
        </p:nvSpPr>
        <p:spPr>
          <a:xfrm>
            <a:off x="9022580"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5" name="Oval 54">
            <a:extLst>
              <a:ext uri="{FF2B5EF4-FFF2-40B4-BE49-F238E27FC236}">
                <a16:creationId xmlns:a16="http://schemas.microsoft.com/office/drawing/2014/main" id="{D2609565-9627-47FA-8F94-2C6E947704C2}"/>
              </a:ext>
            </a:extLst>
          </p:cNvPr>
          <p:cNvSpPr/>
          <p:nvPr/>
        </p:nvSpPr>
        <p:spPr>
          <a:xfrm>
            <a:off x="6440288"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6" name="Oval 55">
            <a:extLst>
              <a:ext uri="{FF2B5EF4-FFF2-40B4-BE49-F238E27FC236}">
                <a16:creationId xmlns:a16="http://schemas.microsoft.com/office/drawing/2014/main" id="{BD1F8301-86CA-4BAB-901F-29DDF8735C10}"/>
              </a:ext>
            </a:extLst>
          </p:cNvPr>
          <p:cNvSpPr/>
          <p:nvPr/>
        </p:nvSpPr>
        <p:spPr>
          <a:xfrm>
            <a:off x="9883345"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8" name="Freeform: Shape 57">
            <a:extLst>
              <a:ext uri="{FF2B5EF4-FFF2-40B4-BE49-F238E27FC236}">
                <a16:creationId xmlns:a16="http://schemas.microsoft.com/office/drawing/2014/main" id="{0A4423E1-B44C-4C9A-B1A9-6A57F53FB205}"/>
              </a:ext>
            </a:extLst>
          </p:cNvPr>
          <p:cNvSpPr/>
          <p:nvPr/>
        </p:nvSpPr>
        <p:spPr>
          <a:xfrm>
            <a:off x="8334425" y="5033364"/>
            <a:ext cx="541237" cy="590053"/>
          </a:xfrm>
          <a:custGeom>
            <a:avLst/>
            <a:gdLst>
              <a:gd name="connsiteX0" fmla="*/ 57150 w 777371"/>
              <a:gd name="connsiteY0" fmla="*/ 0 h 847485"/>
              <a:gd name="connsiteX1" fmla="*/ 101600 w 777371"/>
              <a:gd name="connsiteY1" fmla="*/ 0 h 847485"/>
              <a:gd name="connsiteX2" fmla="*/ 777371 w 777371"/>
              <a:gd name="connsiteY2" fmla="*/ 623788 h 847485"/>
              <a:gd name="connsiteX3" fmla="*/ 760975 w 777371"/>
              <a:gd name="connsiteY3" fmla="*/ 653994 h 847485"/>
              <a:gd name="connsiteX4" fmla="*/ 612000 w 777371"/>
              <a:gd name="connsiteY4" fmla="*/ 802969 h 847485"/>
              <a:gd name="connsiteX5" fmla="*/ 529985 w 777371"/>
              <a:gd name="connsiteY5" fmla="*/ 847485 h 847485"/>
              <a:gd name="connsiteX6" fmla="*/ 165100 w 777371"/>
              <a:gd name="connsiteY6" fmla="*/ 482600 h 847485"/>
              <a:gd name="connsiteX7" fmla="*/ 0 w 777371"/>
              <a:gd name="connsiteY7" fmla="*/ 50800 h 847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371" h="847485">
                <a:moveTo>
                  <a:pt x="57150" y="0"/>
                </a:moveTo>
                <a:lnTo>
                  <a:pt x="101600" y="0"/>
                </a:lnTo>
                <a:lnTo>
                  <a:pt x="777371" y="623788"/>
                </a:lnTo>
                <a:lnTo>
                  <a:pt x="760975" y="653994"/>
                </a:lnTo>
                <a:cubicBezTo>
                  <a:pt x="721329" y="712679"/>
                  <a:pt x="670685" y="763323"/>
                  <a:pt x="612000" y="802969"/>
                </a:cubicBezTo>
                <a:lnTo>
                  <a:pt x="529985" y="847485"/>
                </a:lnTo>
                <a:lnTo>
                  <a:pt x="165100" y="482600"/>
                </a:lnTo>
                <a:lnTo>
                  <a:pt x="0" y="508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9" name="Freeform: Shape 58">
            <a:extLst>
              <a:ext uri="{FF2B5EF4-FFF2-40B4-BE49-F238E27FC236}">
                <a16:creationId xmlns:a16="http://schemas.microsoft.com/office/drawing/2014/main" id="{78A72E2A-9A9B-44E5-982B-EDE709200CB3}"/>
              </a:ext>
            </a:extLst>
          </p:cNvPr>
          <p:cNvSpPr/>
          <p:nvPr/>
        </p:nvSpPr>
        <p:spPr>
          <a:xfrm>
            <a:off x="9187703" y="5104102"/>
            <a:ext cx="602891" cy="55390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0" name="Freeform: Shape 59">
            <a:extLst>
              <a:ext uri="{FF2B5EF4-FFF2-40B4-BE49-F238E27FC236}">
                <a16:creationId xmlns:a16="http://schemas.microsoft.com/office/drawing/2014/main" id="{7A2375F0-51BB-4A67-B517-CE85DC725C9A}"/>
              </a:ext>
            </a:extLst>
          </p:cNvPr>
          <p:cNvSpPr/>
          <p:nvPr/>
        </p:nvSpPr>
        <p:spPr>
          <a:xfrm>
            <a:off x="6588080" y="5152735"/>
            <a:ext cx="618255" cy="505271"/>
          </a:xfrm>
          <a:custGeom>
            <a:avLst/>
            <a:gdLst>
              <a:gd name="connsiteX0" fmla="*/ 685800 w 887990"/>
              <a:gd name="connsiteY0" fmla="*/ 0 h 725714"/>
              <a:gd name="connsiteX1" fmla="*/ 887990 w 887990"/>
              <a:gd name="connsiteY1" fmla="*/ 202190 h 725714"/>
              <a:gd name="connsiteX2" fmla="*/ 879609 w 887990"/>
              <a:gd name="connsiteY2" fmla="*/ 285326 h 725714"/>
              <a:gd name="connsiteX3" fmla="*/ 339271 w 887990"/>
              <a:gd name="connsiteY3" fmla="*/ 725714 h 725714"/>
              <a:gd name="connsiteX4" fmla="*/ 310015 w 887990"/>
              <a:gd name="connsiteY4" fmla="*/ 722765 h 725714"/>
              <a:gd name="connsiteX5" fmla="*/ 0 w 887990"/>
              <a:gd name="connsiteY5" fmla="*/ 412750 h 725714"/>
              <a:gd name="connsiteX6" fmla="*/ 38100 w 887990"/>
              <a:gd name="connsiteY6" fmla="*/ 25400 h 725714"/>
              <a:gd name="connsiteX7" fmla="*/ 463550 w 887990"/>
              <a:gd name="connsiteY7" fmla="*/ 38100 h 725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7990" h="725714">
                <a:moveTo>
                  <a:pt x="685800" y="0"/>
                </a:moveTo>
                <a:lnTo>
                  <a:pt x="887990" y="202190"/>
                </a:lnTo>
                <a:lnTo>
                  <a:pt x="879609" y="285326"/>
                </a:lnTo>
                <a:cubicBezTo>
                  <a:pt x="828179" y="536655"/>
                  <a:pt x="605804" y="725714"/>
                  <a:pt x="339271" y="725714"/>
                </a:cubicBezTo>
                <a:lnTo>
                  <a:pt x="310015" y="722765"/>
                </a:lnTo>
                <a:lnTo>
                  <a:pt x="0" y="412750"/>
                </a:lnTo>
                <a:lnTo>
                  <a:pt x="38100" y="25400"/>
                </a:lnTo>
                <a:lnTo>
                  <a:pt x="463550" y="381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1" name="Freeform: Shape 60">
            <a:extLst>
              <a:ext uri="{FF2B5EF4-FFF2-40B4-BE49-F238E27FC236}">
                <a16:creationId xmlns:a16="http://schemas.microsoft.com/office/drawing/2014/main" id="{87FE12EC-BD2D-4085-99F5-4BED3FB191B0}"/>
              </a:ext>
            </a:extLst>
          </p:cNvPr>
          <p:cNvSpPr/>
          <p:nvPr/>
        </p:nvSpPr>
        <p:spPr>
          <a:xfrm>
            <a:off x="10036559" y="5023638"/>
            <a:ext cx="609118" cy="629962"/>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2" name="Oval 51">
            <a:extLst>
              <a:ext uri="{FF2B5EF4-FFF2-40B4-BE49-F238E27FC236}">
                <a16:creationId xmlns:a16="http://schemas.microsoft.com/office/drawing/2014/main" id="{A7760182-4709-49EF-B189-0BC48844373E}"/>
              </a:ext>
            </a:extLst>
          </p:cNvPr>
          <p:cNvSpPr/>
          <p:nvPr/>
        </p:nvSpPr>
        <p:spPr>
          <a:xfrm>
            <a:off x="7301052" y="4889993"/>
            <a:ext cx="768012" cy="7680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57" name="Freeform: Shape 56">
            <a:extLst>
              <a:ext uri="{FF2B5EF4-FFF2-40B4-BE49-F238E27FC236}">
                <a16:creationId xmlns:a16="http://schemas.microsoft.com/office/drawing/2014/main" id="{E67B2C03-3BCE-469C-BFCE-2B4F9638ED4E}"/>
              </a:ext>
            </a:extLst>
          </p:cNvPr>
          <p:cNvSpPr/>
          <p:nvPr/>
        </p:nvSpPr>
        <p:spPr>
          <a:xfrm>
            <a:off x="7423673" y="5095260"/>
            <a:ext cx="644941" cy="562746"/>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320" h="808264">
                <a:moveTo>
                  <a:pt x="647700"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62" name="Graphic 61" descr="Game controller">
            <a:extLst>
              <a:ext uri="{FF2B5EF4-FFF2-40B4-BE49-F238E27FC236}">
                <a16:creationId xmlns:a16="http://schemas.microsoft.com/office/drawing/2014/main" id="{6C36759D-DCF5-4D82-AAEE-BBD8413816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66737" y="4955678"/>
            <a:ext cx="636642" cy="636642"/>
          </a:xfrm>
          <a:prstGeom prst="rect">
            <a:avLst/>
          </a:prstGeom>
        </p:spPr>
      </p:pic>
      <p:pic>
        <p:nvPicPr>
          <p:cNvPr id="63" name="Graphic 62" descr="Telephone">
            <a:extLst>
              <a:ext uri="{FF2B5EF4-FFF2-40B4-BE49-F238E27FC236}">
                <a16:creationId xmlns:a16="http://schemas.microsoft.com/office/drawing/2014/main" id="{2971D992-4BF9-45D7-993B-664FEF3D90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88265" y="4959915"/>
            <a:ext cx="636642" cy="636642"/>
          </a:xfrm>
          <a:prstGeom prst="rect">
            <a:avLst/>
          </a:prstGeom>
        </p:spPr>
      </p:pic>
      <p:pic>
        <p:nvPicPr>
          <p:cNvPr id="64" name="Graphic 63" descr="Receiver">
            <a:extLst>
              <a:ext uri="{FF2B5EF4-FFF2-40B4-BE49-F238E27FC236}">
                <a16:creationId xmlns:a16="http://schemas.microsoft.com/office/drawing/2014/main" id="{C29107DD-22A3-4CE2-8360-CC43CBB350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63881" y="4971691"/>
            <a:ext cx="562300" cy="562300"/>
          </a:xfrm>
          <a:prstGeom prst="rect">
            <a:avLst/>
          </a:prstGeom>
        </p:spPr>
      </p:pic>
      <p:pic>
        <p:nvPicPr>
          <p:cNvPr id="65" name="Graphic 64" descr="Open Folder">
            <a:extLst>
              <a:ext uri="{FF2B5EF4-FFF2-40B4-BE49-F238E27FC236}">
                <a16:creationId xmlns:a16="http://schemas.microsoft.com/office/drawing/2014/main" id="{C1EA071E-9C58-4C89-AFC6-4913D3C1BC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533040" y="4962849"/>
            <a:ext cx="636642" cy="636642"/>
          </a:xfrm>
          <a:prstGeom prst="rect">
            <a:avLst/>
          </a:prstGeom>
        </p:spPr>
      </p:pic>
      <p:pic>
        <p:nvPicPr>
          <p:cNvPr id="66" name="Graphic 65" descr="Record">
            <a:extLst>
              <a:ext uri="{FF2B5EF4-FFF2-40B4-BE49-F238E27FC236}">
                <a16:creationId xmlns:a16="http://schemas.microsoft.com/office/drawing/2014/main" id="{5F0BCB0F-B114-4B21-836C-14C1F975CE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49029" y="4955678"/>
            <a:ext cx="636642" cy="636642"/>
          </a:xfrm>
          <a:prstGeom prst="rect">
            <a:avLst/>
          </a:prstGeom>
        </p:spPr>
      </p:pic>
      <p:sp>
        <p:nvSpPr>
          <p:cNvPr id="67" name="Oval 66">
            <a:extLst>
              <a:ext uri="{FF2B5EF4-FFF2-40B4-BE49-F238E27FC236}">
                <a16:creationId xmlns:a16="http://schemas.microsoft.com/office/drawing/2014/main" id="{94DE959A-D795-4CD4-84BB-9BF2CE65B986}"/>
              </a:ext>
            </a:extLst>
          </p:cNvPr>
          <p:cNvSpPr/>
          <p:nvPr/>
        </p:nvSpPr>
        <p:spPr>
          <a:xfrm>
            <a:off x="3649375" y="2084715"/>
            <a:ext cx="1277086" cy="1277086"/>
          </a:xfrm>
          <a:prstGeom prst="ellipse">
            <a:avLst/>
          </a:prstGeom>
          <a:solidFill>
            <a:schemeClr val="accent3">
              <a:lumMod val="75000"/>
            </a:schemeClr>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68" name="Oval 67">
            <a:extLst>
              <a:ext uri="{FF2B5EF4-FFF2-40B4-BE49-F238E27FC236}">
                <a16:creationId xmlns:a16="http://schemas.microsoft.com/office/drawing/2014/main" id="{1F50628E-DAA2-48BF-A983-769A368FB3C0}"/>
              </a:ext>
            </a:extLst>
          </p:cNvPr>
          <p:cNvSpPr/>
          <p:nvPr/>
        </p:nvSpPr>
        <p:spPr>
          <a:xfrm>
            <a:off x="1941109" y="2373889"/>
            <a:ext cx="2527791" cy="252779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69" name="Freeform: Shape 68">
            <a:extLst>
              <a:ext uri="{FF2B5EF4-FFF2-40B4-BE49-F238E27FC236}">
                <a16:creationId xmlns:a16="http://schemas.microsoft.com/office/drawing/2014/main" id="{D7389CF1-A755-4DD1-B8A6-FD0E3FE27290}"/>
              </a:ext>
            </a:extLst>
          </p:cNvPr>
          <p:cNvSpPr/>
          <p:nvPr/>
        </p:nvSpPr>
        <p:spPr>
          <a:xfrm>
            <a:off x="2344697" y="3049492"/>
            <a:ext cx="2122722" cy="1852190"/>
          </a:xfrm>
          <a:custGeom>
            <a:avLst/>
            <a:gdLst>
              <a:gd name="connsiteX0" fmla="*/ 647700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 name="connsiteX0" fmla="*/ 630899 w 926320"/>
              <a:gd name="connsiteY0" fmla="*/ 0 h 808264"/>
              <a:gd name="connsiteX1" fmla="*/ 926320 w 926320"/>
              <a:gd name="connsiteY1" fmla="*/ 263141 h 808264"/>
              <a:gd name="connsiteX2" fmla="*/ 915762 w 926320"/>
              <a:gd name="connsiteY2" fmla="*/ 367876 h 808264"/>
              <a:gd name="connsiteX3" fmla="*/ 375424 w 926320"/>
              <a:gd name="connsiteY3" fmla="*/ 808264 h 808264"/>
              <a:gd name="connsiteX4" fmla="*/ 305962 w 926320"/>
              <a:gd name="connsiteY4" fmla="*/ 801262 h 808264"/>
              <a:gd name="connsiteX5" fmla="*/ 0 w 926320"/>
              <a:gd name="connsiteY5" fmla="*/ 495300 h 808264"/>
              <a:gd name="connsiteX6" fmla="*/ 88900 w 926320"/>
              <a:gd name="connsiteY6" fmla="*/ 76200 h 808264"/>
              <a:gd name="connsiteX7" fmla="*/ 368300 w 926320"/>
              <a:gd name="connsiteY7" fmla="*/ 101600 h 808264"/>
              <a:gd name="connsiteX8" fmla="*/ 630899 w 926320"/>
              <a:gd name="connsiteY8" fmla="*/ 0 h 80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6320" h="808264">
                <a:moveTo>
                  <a:pt x="630899" y="0"/>
                </a:moveTo>
                <a:lnTo>
                  <a:pt x="926320" y="263141"/>
                </a:lnTo>
                <a:lnTo>
                  <a:pt x="915762" y="367876"/>
                </a:lnTo>
                <a:cubicBezTo>
                  <a:pt x="864332" y="619205"/>
                  <a:pt x="641957" y="808264"/>
                  <a:pt x="375424" y="808264"/>
                </a:cubicBezTo>
                <a:lnTo>
                  <a:pt x="305962" y="801262"/>
                </a:lnTo>
                <a:lnTo>
                  <a:pt x="0" y="495300"/>
                </a:lnTo>
                <a:lnTo>
                  <a:pt x="88900" y="76200"/>
                </a:lnTo>
                <a:lnTo>
                  <a:pt x="368300" y="101600"/>
                </a:lnTo>
                <a:cubicBezTo>
                  <a:pt x="461433" y="67733"/>
                  <a:pt x="537766" y="33867"/>
                  <a:pt x="630899" y="0"/>
                </a:cubicBezTo>
                <a:close/>
              </a:path>
            </a:pathLst>
          </a:custGeom>
          <a:gradFill>
            <a:gsLst>
              <a:gs pos="40000">
                <a:schemeClr val="accent3">
                  <a:lumMod val="50000"/>
                </a:schemeClr>
              </a:gs>
              <a:gs pos="100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0" name="Graphic 69" descr="Game controller">
            <a:extLst>
              <a:ext uri="{FF2B5EF4-FFF2-40B4-BE49-F238E27FC236}">
                <a16:creationId xmlns:a16="http://schemas.microsoft.com/office/drawing/2014/main" id="{CEC08F92-B3B5-4452-927B-76ED5E18FB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57299" y="2590079"/>
            <a:ext cx="2095408" cy="2095408"/>
          </a:xfrm>
          <a:prstGeom prst="rect">
            <a:avLst/>
          </a:prstGeom>
        </p:spPr>
      </p:pic>
      <p:grpSp>
        <p:nvGrpSpPr>
          <p:cNvPr id="7" name="Group 6">
            <a:extLst>
              <a:ext uri="{FF2B5EF4-FFF2-40B4-BE49-F238E27FC236}">
                <a16:creationId xmlns:a16="http://schemas.microsoft.com/office/drawing/2014/main" id="{23C732C5-AD49-4520-8E5F-5C3A29F0DA37}"/>
              </a:ext>
            </a:extLst>
          </p:cNvPr>
          <p:cNvGrpSpPr/>
          <p:nvPr/>
        </p:nvGrpSpPr>
        <p:grpSpPr>
          <a:xfrm>
            <a:off x="1123945" y="5116417"/>
            <a:ext cx="1163778" cy="1163778"/>
            <a:chOff x="7860029" y="3777234"/>
            <a:chExt cx="1103085" cy="1103085"/>
          </a:xfrm>
        </p:grpSpPr>
        <p:sp>
          <p:nvSpPr>
            <p:cNvPr id="71" name="Oval 70">
              <a:extLst>
                <a:ext uri="{FF2B5EF4-FFF2-40B4-BE49-F238E27FC236}">
                  <a16:creationId xmlns:a16="http://schemas.microsoft.com/office/drawing/2014/main" id="{34A4065F-18D8-43C6-946B-998982CE905A}"/>
                </a:ext>
              </a:extLst>
            </p:cNvPr>
            <p:cNvSpPr/>
            <p:nvPr/>
          </p:nvSpPr>
          <p:spPr>
            <a:xfrm>
              <a:off x="7860029" y="3777234"/>
              <a:ext cx="1103085" cy="1103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2" name="Freeform: Shape 71">
              <a:extLst>
                <a:ext uri="{FF2B5EF4-FFF2-40B4-BE49-F238E27FC236}">
                  <a16:creationId xmlns:a16="http://schemas.microsoft.com/office/drawing/2014/main" id="{ACE1DA08-3513-4B2C-96C9-F5C224A5CC30}"/>
                </a:ext>
              </a:extLst>
            </p:cNvPr>
            <p:cNvSpPr/>
            <p:nvPr/>
          </p:nvSpPr>
          <p:spPr>
            <a:xfrm>
              <a:off x="8080089" y="3969186"/>
              <a:ext cx="874867" cy="904805"/>
            </a:xfrm>
            <a:custGeom>
              <a:avLst/>
              <a:gdLst>
                <a:gd name="connsiteX0" fmla="*/ 350520 w 874867"/>
                <a:gd name="connsiteY0" fmla="*/ 0 h 904805"/>
                <a:gd name="connsiteX1" fmla="*/ 594360 w 874867"/>
                <a:gd name="connsiteY1" fmla="*/ 160020 h 904805"/>
                <a:gd name="connsiteX2" fmla="*/ 874867 w 874867"/>
                <a:gd name="connsiteY2" fmla="*/ 440527 h 904805"/>
                <a:gd name="connsiteX3" fmla="*/ 871821 w 874867"/>
                <a:gd name="connsiteY3" fmla="*/ 470746 h 904805"/>
                <a:gd name="connsiteX4" fmla="*/ 442638 w 874867"/>
                <a:gd name="connsiteY4" fmla="*/ 899929 h 904805"/>
                <a:gd name="connsiteX5" fmla="*/ 394265 w 874867"/>
                <a:gd name="connsiteY5" fmla="*/ 904805 h 904805"/>
                <a:gd name="connsiteX6" fmla="*/ 30480 w 874867"/>
                <a:gd name="connsiteY6" fmla="*/ 541020 h 904805"/>
                <a:gd name="connsiteX7" fmla="*/ 0 w 874867"/>
                <a:gd name="connsiteY7" fmla="*/ 281940 h 904805"/>
                <a:gd name="connsiteX8" fmla="*/ 106680 w 874867"/>
                <a:gd name="connsiteY8" fmla="*/ 68580 h 90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4867" h="904805">
                  <a:moveTo>
                    <a:pt x="350520" y="0"/>
                  </a:moveTo>
                  <a:lnTo>
                    <a:pt x="594360" y="160020"/>
                  </a:lnTo>
                  <a:lnTo>
                    <a:pt x="874867" y="440527"/>
                  </a:lnTo>
                  <a:lnTo>
                    <a:pt x="871821" y="470746"/>
                  </a:lnTo>
                  <a:cubicBezTo>
                    <a:pt x="827739" y="686171"/>
                    <a:pt x="658063" y="855846"/>
                    <a:pt x="442638" y="899929"/>
                  </a:cubicBezTo>
                  <a:lnTo>
                    <a:pt x="394265" y="904805"/>
                  </a:lnTo>
                  <a:lnTo>
                    <a:pt x="30480" y="541020"/>
                  </a:lnTo>
                  <a:lnTo>
                    <a:pt x="0" y="281940"/>
                  </a:lnTo>
                  <a:lnTo>
                    <a:pt x="106680" y="68580"/>
                  </a:lnTo>
                  <a:close/>
                </a:path>
              </a:pathLst>
            </a:custGeom>
            <a:gradFill>
              <a:gsLst>
                <a:gs pos="40000">
                  <a:schemeClr val="accent1">
                    <a:lumMod val="75000"/>
                  </a:schemeClr>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3" name="Graphic 72" descr="Record">
              <a:extLst>
                <a:ext uri="{FF2B5EF4-FFF2-40B4-BE49-F238E27FC236}">
                  <a16:creationId xmlns:a16="http://schemas.microsoft.com/office/drawing/2014/main" id="{9BF2B669-0D41-4ADE-8530-DA8AF1CDBE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954371" y="3871576"/>
              <a:ext cx="914400" cy="914400"/>
            </a:xfrm>
            <a:prstGeom prst="rect">
              <a:avLst/>
            </a:prstGeom>
          </p:spPr>
        </p:pic>
      </p:grpSp>
      <p:grpSp>
        <p:nvGrpSpPr>
          <p:cNvPr id="74" name="Group 73">
            <a:extLst>
              <a:ext uri="{FF2B5EF4-FFF2-40B4-BE49-F238E27FC236}">
                <a16:creationId xmlns:a16="http://schemas.microsoft.com/office/drawing/2014/main" id="{AC0C4690-AF85-438B-8AD2-B42592C85D01}"/>
              </a:ext>
            </a:extLst>
          </p:cNvPr>
          <p:cNvGrpSpPr/>
          <p:nvPr/>
        </p:nvGrpSpPr>
        <p:grpSpPr>
          <a:xfrm>
            <a:off x="710501" y="978792"/>
            <a:ext cx="1316374" cy="1316374"/>
            <a:chOff x="4449137" y="2695825"/>
            <a:chExt cx="1103086" cy="1103086"/>
          </a:xfrm>
        </p:grpSpPr>
        <p:sp>
          <p:nvSpPr>
            <p:cNvPr id="75" name="Oval 74">
              <a:extLst>
                <a:ext uri="{FF2B5EF4-FFF2-40B4-BE49-F238E27FC236}">
                  <a16:creationId xmlns:a16="http://schemas.microsoft.com/office/drawing/2014/main" id="{593CBB6C-D732-490C-86D4-73DB0D8CA36E}"/>
                </a:ext>
              </a:extLst>
            </p:cNvPr>
            <p:cNvSpPr/>
            <p:nvPr/>
          </p:nvSpPr>
          <p:spPr>
            <a:xfrm>
              <a:off x="4449137" y="2695825"/>
              <a:ext cx="1103085" cy="110308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6" name="Freeform: Shape 75">
              <a:extLst>
                <a:ext uri="{FF2B5EF4-FFF2-40B4-BE49-F238E27FC236}">
                  <a16:creationId xmlns:a16="http://schemas.microsoft.com/office/drawing/2014/main" id="{642B4EFA-BEC5-4C64-A8B7-A9D82B5203AA}"/>
                </a:ext>
              </a:extLst>
            </p:cNvPr>
            <p:cNvSpPr/>
            <p:nvPr/>
          </p:nvSpPr>
          <p:spPr>
            <a:xfrm>
              <a:off x="4686300" y="3003347"/>
              <a:ext cx="865923" cy="795564"/>
            </a:xfrm>
            <a:custGeom>
              <a:avLst/>
              <a:gdLst>
                <a:gd name="connsiteX0" fmla="*/ 228600 w 865923"/>
                <a:gd name="connsiteY0" fmla="*/ 0 h 795564"/>
                <a:gd name="connsiteX1" fmla="*/ 660400 w 865923"/>
                <a:gd name="connsiteY1" fmla="*/ 69850 h 795564"/>
                <a:gd name="connsiteX2" fmla="*/ 863739 w 865923"/>
                <a:gd name="connsiteY2" fmla="*/ 222354 h 795564"/>
                <a:gd name="connsiteX3" fmla="*/ 865923 w 865923"/>
                <a:gd name="connsiteY3" fmla="*/ 244021 h 795564"/>
                <a:gd name="connsiteX4" fmla="*/ 314380 w 865923"/>
                <a:gd name="connsiteY4" fmla="*/ 795564 h 795564"/>
                <a:gd name="connsiteX5" fmla="*/ 312805 w 865923"/>
                <a:gd name="connsiteY5" fmla="*/ 795405 h 795564"/>
                <a:gd name="connsiteX6" fmla="*/ 31750 w 865923"/>
                <a:gd name="connsiteY6" fmla="*/ 514350 h 795564"/>
                <a:gd name="connsiteX7" fmla="*/ 127000 w 865923"/>
                <a:gd name="connsiteY7" fmla="*/ 292100 h 795564"/>
                <a:gd name="connsiteX8" fmla="*/ 12700 w 865923"/>
                <a:gd name="connsiteY8" fmla="*/ 177800 h 795564"/>
                <a:gd name="connsiteX9" fmla="*/ 0 w 865923"/>
                <a:gd name="connsiteY9" fmla="*/ 107950 h 795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5923" h="795564">
                  <a:moveTo>
                    <a:pt x="228600" y="0"/>
                  </a:moveTo>
                  <a:lnTo>
                    <a:pt x="660400" y="69850"/>
                  </a:lnTo>
                  <a:lnTo>
                    <a:pt x="863739" y="222354"/>
                  </a:lnTo>
                  <a:lnTo>
                    <a:pt x="865923" y="244021"/>
                  </a:lnTo>
                  <a:cubicBezTo>
                    <a:pt x="865923" y="548630"/>
                    <a:pt x="618989" y="795564"/>
                    <a:pt x="314380" y="795564"/>
                  </a:cubicBezTo>
                  <a:lnTo>
                    <a:pt x="312805" y="795405"/>
                  </a:lnTo>
                  <a:lnTo>
                    <a:pt x="31750" y="514350"/>
                  </a:lnTo>
                  <a:lnTo>
                    <a:pt x="127000" y="292100"/>
                  </a:lnTo>
                  <a:lnTo>
                    <a:pt x="12700" y="177800"/>
                  </a:lnTo>
                  <a:lnTo>
                    <a:pt x="0" y="107950"/>
                  </a:lnTo>
                  <a:close/>
                </a:path>
              </a:pathLst>
            </a:custGeom>
            <a:gradFill>
              <a:gsLst>
                <a:gs pos="40000">
                  <a:schemeClr val="accent5"/>
                </a:gs>
                <a:gs pos="100000">
                  <a:schemeClr val="accent5">
                    <a:lumMod val="40000"/>
                    <a:lumOff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pic>
          <p:nvPicPr>
            <p:cNvPr id="77" name="Graphic 76" descr="Telephone">
              <a:extLst>
                <a:ext uri="{FF2B5EF4-FFF2-40B4-BE49-F238E27FC236}">
                  <a16:creationId xmlns:a16="http://schemas.microsoft.com/office/drawing/2014/main" id="{B054E716-6F50-430B-A220-5319C35935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3479" y="2796253"/>
              <a:ext cx="914400" cy="914400"/>
            </a:xfrm>
            <a:prstGeom prst="rect">
              <a:avLst/>
            </a:prstGeom>
          </p:spPr>
        </p:pic>
      </p:grpSp>
      <p:sp>
        <p:nvSpPr>
          <p:cNvPr id="78" name="TextBox 77">
            <a:extLst>
              <a:ext uri="{FF2B5EF4-FFF2-40B4-BE49-F238E27FC236}">
                <a16:creationId xmlns:a16="http://schemas.microsoft.com/office/drawing/2014/main" id="{52530928-9562-474F-A898-CE32A4D73E8C}"/>
              </a:ext>
            </a:extLst>
          </p:cNvPr>
          <p:cNvSpPr txBox="1"/>
          <p:nvPr/>
        </p:nvSpPr>
        <p:spPr>
          <a:xfrm>
            <a:off x="6440288" y="1183144"/>
            <a:ext cx="3164584" cy="430887"/>
          </a:xfrm>
          <a:prstGeom prst="rect">
            <a:avLst/>
          </a:prstGeom>
          <a:noFill/>
        </p:spPr>
        <p:txBody>
          <a:bodyPr wrap="none" lIns="0" tIns="0" rIns="0" bIns="0" numCol="1" rtlCol="0">
            <a:spAutoFit/>
          </a:bodyPr>
          <a:lstStyle/>
          <a:p>
            <a:r>
              <a:rPr lang="de-DE" altLang="de-DE" sz="2800" spc="300" dirty="0">
                <a:solidFill>
                  <a:schemeClr val="tx2"/>
                </a:solidFill>
              </a:rPr>
              <a:t>ICONS | BUBBLE</a:t>
            </a:r>
          </a:p>
        </p:txBody>
      </p:sp>
      <p:sp>
        <p:nvSpPr>
          <p:cNvPr id="79" name="TextBox 78">
            <a:extLst>
              <a:ext uri="{FF2B5EF4-FFF2-40B4-BE49-F238E27FC236}">
                <a16:creationId xmlns:a16="http://schemas.microsoft.com/office/drawing/2014/main" id="{35931D20-161B-41F9-A6FB-36A7EE5AA937}"/>
              </a:ext>
            </a:extLst>
          </p:cNvPr>
          <p:cNvSpPr txBox="1"/>
          <p:nvPr/>
        </p:nvSpPr>
        <p:spPr>
          <a:xfrm>
            <a:off x="6440289" y="1916569"/>
            <a:ext cx="5015272" cy="830997"/>
          </a:xfrm>
          <a:prstGeom prst="rect">
            <a:avLst/>
          </a:prstGeom>
          <a:noFill/>
        </p:spPr>
        <p:txBody>
          <a:bodyPr wrap="square" lIns="0" tIns="0" rIns="0" bIns="0" numCol="1" rtlCol="0">
            <a:spAutoFit/>
          </a:bodyPr>
          <a:lstStyle/>
          <a:p>
            <a:r>
              <a:rPr lang="en-US" dirty="0">
                <a:solidFill>
                  <a:schemeClr val="tx1">
                    <a:lumMod val="75000"/>
                    <a:lumOff val="25000"/>
                  </a:schemeClr>
                </a:solidFill>
              </a:rPr>
              <a:t>Standard icons in dark color with a 45° background gradient shadow from the icon to‑the background color</a:t>
            </a:r>
            <a:endParaRPr lang="de-DE" altLang="de-DE" sz="2800" spc="300"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3851985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27145FC0-7074-4654-BFB2-9079D943339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5" name="Object 14" hidden="1">
                        <a:extLst>
                          <a:ext uri="{FF2B5EF4-FFF2-40B4-BE49-F238E27FC236}">
                            <a16:creationId xmlns:a16="http://schemas.microsoft.com/office/drawing/2014/main" id="{27145FC0-7074-4654-BFB2-9079D9433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a:extLst>
              <a:ext uri="{FF2B5EF4-FFF2-40B4-BE49-F238E27FC236}">
                <a16:creationId xmlns:a16="http://schemas.microsoft.com/office/drawing/2014/main" id="{60E77A64-C231-462B-8AE5-3DE3F4381661}"/>
              </a:ext>
            </a:extLst>
          </p:cNvPr>
          <p:cNvSpPr txBox="1"/>
          <p:nvPr/>
        </p:nvSpPr>
        <p:spPr>
          <a:xfrm>
            <a:off x="953991" y="4662492"/>
            <a:ext cx="800219" cy="461665"/>
          </a:xfrm>
          <a:prstGeom prst="rect">
            <a:avLst/>
          </a:prstGeom>
          <a:noFill/>
        </p:spPr>
        <p:txBody>
          <a:bodyPr wrap="none" numCol="1" rtlCol="0">
            <a:spAutoFit/>
          </a:bodyPr>
          <a:lstStyle/>
          <a:p>
            <a:r>
              <a:rPr lang="de-DE" altLang="de-DE" sz="2400" dirty="0">
                <a:solidFill>
                  <a:schemeClr val="bg1"/>
                </a:solidFill>
              </a:rPr>
              <a:t>AAA</a:t>
            </a:r>
          </a:p>
        </p:txBody>
      </p:sp>
      <p:sp>
        <p:nvSpPr>
          <p:cNvPr id="18" name="TextBox 17">
            <a:extLst>
              <a:ext uri="{FF2B5EF4-FFF2-40B4-BE49-F238E27FC236}">
                <a16:creationId xmlns:a16="http://schemas.microsoft.com/office/drawing/2014/main" id="{3EEC6E30-96E9-45C9-B40D-9488543762D3}"/>
              </a:ext>
            </a:extLst>
          </p:cNvPr>
          <p:cNvSpPr txBox="1"/>
          <p:nvPr/>
        </p:nvSpPr>
        <p:spPr>
          <a:xfrm>
            <a:off x="2997831" y="4662492"/>
            <a:ext cx="853119" cy="461665"/>
          </a:xfrm>
          <a:prstGeom prst="rect">
            <a:avLst/>
          </a:prstGeom>
          <a:noFill/>
        </p:spPr>
        <p:txBody>
          <a:bodyPr wrap="none" numCol="1" rtlCol="0">
            <a:spAutoFit/>
          </a:bodyPr>
          <a:lstStyle/>
          <a:p>
            <a:r>
              <a:rPr lang="de-DE" altLang="de-DE" sz="2400" dirty="0">
                <a:solidFill>
                  <a:schemeClr val="bg1"/>
                </a:solidFill>
              </a:rPr>
              <a:t>CCC</a:t>
            </a:r>
          </a:p>
        </p:txBody>
      </p:sp>
      <p:sp>
        <p:nvSpPr>
          <p:cNvPr id="19" name="TextBox 18">
            <a:extLst>
              <a:ext uri="{FF2B5EF4-FFF2-40B4-BE49-F238E27FC236}">
                <a16:creationId xmlns:a16="http://schemas.microsoft.com/office/drawing/2014/main" id="{E6904C72-21A8-412E-9233-0E9DFFB01645}"/>
              </a:ext>
            </a:extLst>
          </p:cNvPr>
          <p:cNvSpPr txBox="1"/>
          <p:nvPr/>
        </p:nvSpPr>
        <p:spPr>
          <a:xfrm>
            <a:off x="4072651" y="4662492"/>
            <a:ext cx="853119" cy="461665"/>
          </a:xfrm>
          <a:prstGeom prst="rect">
            <a:avLst/>
          </a:prstGeom>
          <a:noFill/>
        </p:spPr>
        <p:txBody>
          <a:bodyPr wrap="none" numCol="1" rtlCol="0">
            <a:spAutoFit/>
          </a:bodyPr>
          <a:lstStyle/>
          <a:p>
            <a:r>
              <a:rPr lang="de-DE" altLang="de-DE" sz="2400" dirty="0">
                <a:solidFill>
                  <a:schemeClr val="bg1"/>
                </a:solidFill>
              </a:rPr>
              <a:t>DDD</a:t>
            </a:r>
          </a:p>
        </p:txBody>
      </p:sp>
      <p:sp>
        <p:nvSpPr>
          <p:cNvPr id="20" name="TextBox 19">
            <a:extLst>
              <a:ext uri="{FF2B5EF4-FFF2-40B4-BE49-F238E27FC236}">
                <a16:creationId xmlns:a16="http://schemas.microsoft.com/office/drawing/2014/main" id="{52ADC7E3-2A41-4B4B-9840-29C3A7CAB892}"/>
              </a:ext>
            </a:extLst>
          </p:cNvPr>
          <p:cNvSpPr txBox="1"/>
          <p:nvPr/>
        </p:nvSpPr>
        <p:spPr>
          <a:xfrm>
            <a:off x="5147471" y="4662492"/>
            <a:ext cx="800219" cy="461665"/>
          </a:xfrm>
          <a:prstGeom prst="rect">
            <a:avLst/>
          </a:prstGeom>
          <a:noFill/>
        </p:spPr>
        <p:txBody>
          <a:bodyPr wrap="none" numCol="1" rtlCol="0">
            <a:spAutoFit/>
          </a:bodyPr>
          <a:lstStyle/>
          <a:p>
            <a:r>
              <a:rPr lang="de-DE" altLang="de-DE" sz="2400" dirty="0">
                <a:solidFill>
                  <a:schemeClr val="bg1"/>
                </a:solidFill>
              </a:rPr>
              <a:t>EEE</a:t>
            </a:r>
          </a:p>
        </p:txBody>
      </p:sp>
      <p:sp>
        <p:nvSpPr>
          <p:cNvPr id="21" name="TextBox 20">
            <a:extLst>
              <a:ext uri="{FF2B5EF4-FFF2-40B4-BE49-F238E27FC236}">
                <a16:creationId xmlns:a16="http://schemas.microsoft.com/office/drawing/2014/main" id="{C1AEE057-CD3D-4826-868A-912DB96BF38E}"/>
              </a:ext>
            </a:extLst>
          </p:cNvPr>
          <p:cNvSpPr txBox="1"/>
          <p:nvPr/>
        </p:nvSpPr>
        <p:spPr>
          <a:xfrm>
            <a:off x="6169390" y="4662492"/>
            <a:ext cx="747320" cy="461665"/>
          </a:xfrm>
          <a:prstGeom prst="rect">
            <a:avLst/>
          </a:prstGeom>
          <a:noFill/>
        </p:spPr>
        <p:txBody>
          <a:bodyPr wrap="none" numCol="1" rtlCol="0">
            <a:spAutoFit/>
          </a:bodyPr>
          <a:lstStyle/>
          <a:p>
            <a:r>
              <a:rPr lang="de-DE" altLang="de-DE" sz="2400" dirty="0">
                <a:solidFill>
                  <a:schemeClr val="bg1"/>
                </a:solidFill>
              </a:rPr>
              <a:t>FFF</a:t>
            </a:r>
          </a:p>
        </p:txBody>
      </p:sp>
      <p:sp>
        <p:nvSpPr>
          <p:cNvPr id="22" name="TextBox 21">
            <a:extLst>
              <a:ext uri="{FF2B5EF4-FFF2-40B4-BE49-F238E27FC236}">
                <a16:creationId xmlns:a16="http://schemas.microsoft.com/office/drawing/2014/main" id="{A1822C06-3564-44B0-A787-3674A0B6C05B}"/>
              </a:ext>
            </a:extLst>
          </p:cNvPr>
          <p:cNvSpPr txBox="1"/>
          <p:nvPr/>
        </p:nvSpPr>
        <p:spPr>
          <a:xfrm>
            <a:off x="384001" y="226074"/>
            <a:ext cx="2207656" cy="461665"/>
          </a:xfrm>
          <a:prstGeom prst="rect">
            <a:avLst/>
          </a:prstGeom>
          <a:noFill/>
        </p:spPr>
        <p:txBody>
          <a:bodyPr wrap="none" numCol="1" rtlCol="0">
            <a:spAutoFit/>
          </a:bodyPr>
          <a:lstStyle/>
          <a:p>
            <a:r>
              <a:rPr lang="de-DE" altLang="de-DE" sz="2400" spc="300" dirty="0">
                <a:solidFill>
                  <a:schemeClr val="accent5"/>
                </a:solidFill>
              </a:rPr>
              <a:t>CNN Simple</a:t>
            </a:r>
          </a:p>
        </p:txBody>
      </p:sp>
      <p:graphicFrame>
        <p:nvGraphicFramePr>
          <p:cNvPr id="27" name="Tableau 26">
            <a:extLst>
              <a:ext uri="{FF2B5EF4-FFF2-40B4-BE49-F238E27FC236}">
                <a16:creationId xmlns:a16="http://schemas.microsoft.com/office/drawing/2014/main" id="{494AE05C-89A8-0A68-0CC8-74F86AC3F674}"/>
              </a:ext>
            </a:extLst>
          </p:cNvPr>
          <p:cNvGraphicFramePr>
            <a:graphicFrameLocks noGrp="1"/>
          </p:cNvGraphicFramePr>
          <p:nvPr>
            <p:extLst>
              <p:ext uri="{D42A27DB-BD31-4B8C-83A1-F6EECF244321}">
                <p14:modId xmlns:p14="http://schemas.microsoft.com/office/powerpoint/2010/main" val="3957789541"/>
              </p:ext>
            </p:extLst>
          </p:nvPr>
        </p:nvGraphicFramePr>
        <p:xfrm>
          <a:off x="291003" y="5341395"/>
          <a:ext cx="4724400" cy="685800"/>
        </p:xfrm>
        <a:graphic>
          <a:graphicData uri="http://schemas.openxmlformats.org/drawingml/2006/table">
            <a:tbl>
              <a:tblPr>
                <a:tableStyleId>{839DD9DD-9E6C-4910-8AC0-68ADFF6A6AFC}</a:tableStyleId>
              </a:tblPr>
              <a:tblGrid>
                <a:gridCol w="787400">
                  <a:extLst>
                    <a:ext uri="{9D8B030D-6E8A-4147-A177-3AD203B41FA5}">
                      <a16:colId xmlns:a16="http://schemas.microsoft.com/office/drawing/2014/main" val="3093212148"/>
                    </a:ext>
                  </a:extLst>
                </a:gridCol>
                <a:gridCol w="787400">
                  <a:extLst>
                    <a:ext uri="{9D8B030D-6E8A-4147-A177-3AD203B41FA5}">
                      <a16:colId xmlns:a16="http://schemas.microsoft.com/office/drawing/2014/main" val="1071808876"/>
                    </a:ext>
                  </a:extLst>
                </a:gridCol>
                <a:gridCol w="787400">
                  <a:extLst>
                    <a:ext uri="{9D8B030D-6E8A-4147-A177-3AD203B41FA5}">
                      <a16:colId xmlns:a16="http://schemas.microsoft.com/office/drawing/2014/main" val="3171522412"/>
                    </a:ext>
                  </a:extLst>
                </a:gridCol>
                <a:gridCol w="787400">
                  <a:extLst>
                    <a:ext uri="{9D8B030D-6E8A-4147-A177-3AD203B41FA5}">
                      <a16:colId xmlns:a16="http://schemas.microsoft.com/office/drawing/2014/main" val="320318868"/>
                    </a:ext>
                  </a:extLst>
                </a:gridCol>
                <a:gridCol w="787400">
                  <a:extLst>
                    <a:ext uri="{9D8B030D-6E8A-4147-A177-3AD203B41FA5}">
                      <a16:colId xmlns:a16="http://schemas.microsoft.com/office/drawing/2014/main" val="2394534824"/>
                    </a:ext>
                  </a:extLst>
                </a:gridCol>
                <a:gridCol w="787400">
                  <a:extLst>
                    <a:ext uri="{9D8B030D-6E8A-4147-A177-3AD203B41FA5}">
                      <a16:colId xmlns:a16="http://schemas.microsoft.com/office/drawing/2014/main" val="855995332"/>
                    </a:ext>
                  </a:extLst>
                </a:gridCol>
              </a:tblGrid>
              <a:tr h="182880">
                <a:tc>
                  <a:txBody>
                    <a:bodyPr/>
                    <a:lstStyle/>
                    <a:p>
                      <a:pPr algn="l" fontAlgn="b"/>
                      <a:r>
                        <a:rPr lang="fr-FR" sz="1100" u="none" strike="noStrike">
                          <a:effectLst/>
                        </a:rPr>
                        <a:t>Model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Train Loss</a:t>
                      </a:r>
                      <a:endParaRPr lang="fr-F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Train Accuracy</a:t>
                      </a:r>
                      <a:endParaRPr lang="fr-F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Test Loss</a:t>
                      </a:r>
                      <a:endParaRPr lang="fr-F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Test Accuracy</a:t>
                      </a:r>
                      <a:endParaRPr lang="fr-F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Comment</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47224648"/>
                  </a:ext>
                </a:extLst>
              </a:tr>
              <a:tr h="182880">
                <a:tc>
                  <a:txBody>
                    <a:bodyPr/>
                    <a:lstStyle/>
                    <a:p>
                      <a:pPr algn="l" fontAlgn="b"/>
                      <a:r>
                        <a:rPr lang="fr-FR" sz="1100" u="none" strike="noStrike">
                          <a:effectLst/>
                        </a:rPr>
                        <a:t>Classic CNN</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1.0104</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76.17%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1.0104</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76.17%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Overfitting detected</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18906858"/>
                  </a:ext>
                </a:extLst>
              </a:tr>
            </a:tbl>
          </a:graphicData>
        </a:graphic>
      </p:graphicFrame>
      <p:sp>
        <p:nvSpPr>
          <p:cNvPr id="28" name="ZoneTexte 27">
            <a:extLst>
              <a:ext uri="{FF2B5EF4-FFF2-40B4-BE49-F238E27FC236}">
                <a16:creationId xmlns:a16="http://schemas.microsoft.com/office/drawing/2014/main" id="{D4EE9601-B749-8FAD-AE91-B8682B8D6677}"/>
              </a:ext>
            </a:extLst>
          </p:cNvPr>
          <p:cNvSpPr txBox="1"/>
          <p:nvPr/>
        </p:nvSpPr>
        <p:spPr>
          <a:xfrm>
            <a:off x="5947690" y="5222630"/>
            <a:ext cx="6115356" cy="923330"/>
          </a:xfrm>
          <a:prstGeom prst="rect">
            <a:avLst/>
          </a:prstGeom>
          <a:noFill/>
        </p:spPr>
        <p:txBody>
          <a:bodyPr wrap="square" rtlCol="0">
            <a:spAutoFit/>
          </a:bodyPr>
          <a:lstStyle/>
          <a:p>
            <a:r>
              <a:rPr lang="fr-FR" dirty="0"/>
              <a:t>Le modèle CNN classique présente un surapprentissage, car il ne parvient pas à généraliser au-delà des données d’entraînement malgré un taux de précision élevé</a:t>
            </a:r>
          </a:p>
        </p:txBody>
      </p:sp>
      <p:pic>
        <p:nvPicPr>
          <p:cNvPr id="31" name="Image 30">
            <a:extLst>
              <a:ext uri="{FF2B5EF4-FFF2-40B4-BE49-F238E27FC236}">
                <a16:creationId xmlns:a16="http://schemas.microsoft.com/office/drawing/2014/main" id="{B518D69E-9A1A-DFB7-417A-5E7B715E1053}"/>
              </a:ext>
            </a:extLst>
          </p:cNvPr>
          <p:cNvPicPr>
            <a:picLocks noChangeAspect="1"/>
          </p:cNvPicPr>
          <p:nvPr/>
        </p:nvPicPr>
        <p:blipFill>
          <a:blip r:embed="rId6"/>
          <a:stretch>
            <a:fillRect/>
          </a:stretch>
        </p:blipFill>
        <p:spPr>
          <a:xfrm>
            <a:off x="229457" y="1012214"/>
            <a:ext cx="11613781" cy="3876309"/>
          </a:xfrm>
          <a:prstGeom prst="rect">
            <a:avLst/>
          </a:prstGeom>
        </p:spPr>
      </p:pic>
    </p:spTree>
    <p:custDataLst>
      <p:tags r:id="rId1"/>
    </p:custDataLst>
    <p:extLst>
      <p:ext uri="{BB962C8B-B14F-4D97-AF65-F5344CB8AC3E}">
        <p14:creationId xmlns:p14="http://schemas.microsoft.com/office/powerpoint/2010/main" val="302316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2733E1C-109C-49C0-87D5-2F213696020B}"/>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4" imgH="344" progId="TCLayout.ActiveDocument.1">
                  <p:embed/>
                </p:oleObj>
              </mc:Choice>
              <mc:Fallback>
                <p:oleObj name="think-cell Slide" r:id="rId6" imgW="344" imgH="344" progId="TCLayout.ActiveDocument.1">
                  <p:embed/>
                  <p:pic>
                    <p:nvPicPr>
                      <p:cNvPr id="5" name="Object 4" hidden="1">
                        <a:extLst>
                          <a:ext uri="{FF2B5EF4-FFF2-40B4-BE49-F238E27FC236}">
                            <a16:creationId xmlns:a16="http://schemas.microsoft.com/office/drawing/2014/main" id="{22733E1C-109C-49C0-87D5-2F21369602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ECA4ACE5-10D3-415B-9571-45426C854FAB}"/>
              </a:ext>
            </a:extLst>
          </p:cNvPr>
          <p:cNvSpPr/>
          <p:nvPr>
            <p:custDataLst>
              <p:tags r:id="rId3"/>
            </p:custDataLst>
          </p:nvPr>
        </p:nvSpPr>
        <p:spPr>
          <a:xfrm>
            <a:off x="0" y="0"/>
            <a:ext cx="158750" cy="158750"/>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8000"/>
              </a:lnSpc>
              <a:spcBef>
                <a:spcPct val="0"/>
              </a:spcBef>
              <a:spcAft>
                <a:spcPct val="0"/>
              </a:spcAft>
            </a:pPr>
            <a:endParaRPr lang="en-US" sz="3200" kern="0" dirty="0" err="1">
              <a:solidFill>
                <a:schemeClr val="tx1"/>
              </a:solidFill>
              <a:latin typeface="Segoe UI Black" panose="020B0A02040204020203" pitchFamily="34" charset="0"/>
              <a:ea typeface="+mj-ea"/>
              <a:cs typeface="+mj-cs"/>
              <a:sym typeface="Segoe UI Black" panose="020B0A02040204020203" pitchFamily="34" charset="0"/>
            </a:endParaRPr>
          </a:p>
        </p:txBody>
      </p:sp>
      <p:sp>
        <p:nvSpPr>
          <p:cNvPr id="2" name="Title 1">
            <a:extLst>
              <a:ext uri="{FF2B5EF4-FFF2-40B4-BE49-F238E27FC236}">
                <a16:creationId xmlns:a16="http://schemas.microsoft.com/office/drawing/2014/main" id="{E6836BFA-5538-4513-9B75-F06B323E2F63}"/>
              </a:ext>
            </a:extLst>
          </p:cNvPr>
          <p:cNvSpPr>
            <a:spLocks noGrp="1"/>
          </p:cNvSpPr>
          <p:nvPr>
            <p:ph type="title"/>
          </p:nvPr>
        </p:nvSpPr>
        <p:spPr/>
        <p:txBody>
          <a:bodyPr numCol="1"/>
          <a:lstStyle/>
          <a:p>
            <a:r>
              <a:rPr lang="en-US" dirty="0"/>
              <a:t>Plan de la </a:t>
            </a:r>
            <a:r>
              <a:rPr lang="en-US" dirty="0" err="1"/>
              <a:t>présentation</a:t>
            </a:r>
            <a:endParaRPr lang="en-US" dirty="0"/>
          </a:p>
        </p:txBody>
      </p:sp>
      <p:sp>
        <p:nvSpPr>
          <p:cNvPr id="18" name="Rectangle 17">
            <a:extLst>
              <a:ext uri="{FF2B5EF4-FFF2-40B4-BE49-F238E27FC236}">
                <a16:creationId xmlns:a16="http://schemas.microsoft.com/office/drawing/2014/main" id="{06C75056-6086-4A85-BB1D-7757954AFB36}"/>
              </a:ext>
            </a:extLst>
          </p:cNvPr>
          <p:cNvSpPr/>
          <p:nvPr/>
        </p:nvSpPr>
        <p:spPr>
          <a:xfrm>
            <a:off x="9671515" y="116572"/>
            <a:ext cx="131078" cy="131078"/>
          </a:xfrm>
          <a:prstGeom prst="rect">
            <a:avLst/>
          </a:prstGeom>
          <a:solidFill>
            <a:srgbClr val="DD712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19" name="Rectangle 18">
            <a:extLst>
              <a:ext uri="{FF2B5EF4-FFF2-40B4-BE49-F238E27FC236}">
                <a16:creationId xmlns:a16="http://schemas.microsoft.com/office/drawing/2014/main" id="{9823DFFA-1938-4738-B2F9-89F78B813D82}"/>
              </a:ext>
            </a:extLst>
          </p:cNvPr>
          <p:cNvSpPr/>
          <p:nvPr/>
        </p:nvSpPr>
        <p:spPr>
          <a:xfrm>
            <a:off x="10082132" y="116572"/>
            <a:ext cx="131078" cy="131078"/>
          </a:xfrm>
          <a:prstGeom prst="rect">
            <a:avLst/>
          </a:prstGeom>
          <a:solidFill>
            <a:srgbClr val="016D9F"/>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0" name="Rectangle 19">
            <a:extLst>
              <a:ext uri="{FF2B5EF4-FFF2-40B4-BE49-F238E27FC236}">
                <a16:creationId xmlns:a16="http://schemas.microsoft.com/office/drawing/2014/main" id="{773D9B9F-C669-40DE-854B-29A01F5F62B3}"/>
              </a:ext>
            </a:extLst>
          </p:cNvPr>
          <p:cNvSpPr/>
          <p:nvPr/>
        </p:nvSpPr>
        <p:spPr>
          <a:xfrm>
            <a:off x="10903366" y="116572"/>
            <a:ext cx="131078" cy="131078"/>
          </a:xfrm>
          <a:prstGeom prst="rect">
            <a:avLst/>
          </a:prstGeom>
          <a:solidFill>
            <a:srgbClr val="646EAC"/>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1" name="Rectangle 20">
            <a:extLst>
              <a:ext uri="{FF2B5EF4-FFF2-40B4-BE49-F238E27FC236}">
                <a16:creationId xmlns:a16="http://schemas.microsoft.com/office/drawing/2014/main" id="{F1D995EA-F028-446E-9DCB-E00BF6EDA545}"/>
              </a:ext>
            </a:extLst>
          </p:cNvPr>
          <p:cNvSpPr/>
          <p:nvPr/>
        </p:nvSpPr>
        <p:spPr>
          <a:xfrm>
            <a:off x="11313983" y="116572"/>
            <a:ext cx="131078" cy="131078"/>
          </a:xfrm>
          <a:prstGeom prst="rect">
            <a:avLst/>
          </a:prstGeom>
          <a:solidFill>
            <a:srgbClr val="CB225B"/>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2" name="Rectangle 21">
            <a:extLst>
              <a:ext uri="{FF2B5EF4-FFF2-40B4-BE49-F238E27FC236}">
                <a16:creationId xmlns:a16="http://schemas.microsoft.com/office/drawing/2014/main" id="{CE6F9ACA-9E4F-43DA-83B4-8BEE7B6EA12D}"/>
              </a:ext>
            </a:extLst>
          </p:cNvPr>
          <p:cNvSpPr/>
          <p:nvPr/>
        </p:nvSpPr>
        <p:spPr>
          <a:xfrm>
            <a:off x="11724598" y="116572"/>
            <a:ext cx="131078" cy="131078"/>
          </a:xfrm>
          <a:prstGeom prst="rect">
            <a:avLst/>
          </a:prstGeom>
          <a:solidFill>
            <a:srgbClr val="079B8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3" name="Rectangle 22">
            <a:extLst>
              <a:ext uri="{FF2B5EF4-FFF2-40B4-BE49-F238E27FC236}">
                <a16:creationId xmlns:a16="http://schemas.microsoft.com/office/drawing/2014/main" id="{21DD8646-D1B7-4D63-8E50-A6E449D95046}"/>
              </a:ext>
            </a:extLst>
          </p:cNvPr>
          <p:cNvSpPr/>
          <p:nvPr/>
        </p:nvSpPr>
        <p:spPr>
          <a:xfrm>
            <a:off x="10492749" y="116572"/>
            <a:ext cx="131078" cy="1310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5" name="TextBox 24">
            <a:extLst>
              <a:ext uri="{FF2B5EF4-FFF2-40B4-BE49-F238E27FC236}">
                <a16:creationId xmlns:a16="http://schemas.microsoft.com/office/drawing/2014/main" id="{63A5D89F-7E4B-484F-80BF-9905E5C9AF78}"/>
              </a:ext>
            </a:extLst>
          </p:cNvPr>
          <p:cNvSpPr txBox="1"/>
          <p:nvPr/>
        </p:nvSpPr>
        <p:spPr>
          <a:xfrm>
            <a:off x="890451" y="1705667"/>
            <a:ext cx="679673"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PARTIES</a:t>
            </a:r>
          </a:p>
        </p:txBody>
      </p:sp>
      <p:sp>
        <p:nvSpPr>
          <p:cNvPr id="26" name="TextBox 25">
            <a:extLst>
              <a:ext uri="{FF2B5EF4-FFF2-40B4-BE49-F238E27FC236}">
                <a16:creationId xmlns:a16="http://schemas.microsoft.com/office/drawing/2014/main" id="{F492D6CE-8AB5-46B4-8DCC-4CD105CE615F}"/>
              </a:ext>
            </a:extLst>
          </p:cNvPr>
          <p:cNvSpPr txBox="1"/>
          <p:nvPr/>
        </p:nvSpPr>
        <p:spPr>
          <a:xfrm>
            <a:off x="3581397" y="1705667"/>
            <a:ext cx="1638269"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PICTURE AND TEXT </a:t>
            </a:r>
          </a:p>
        </p:txBody>
      </p:sp>
      <p:sp>
        <p:nvSpPr>
          <p:cNvPr id="27" name="TextBox 26">
            <a:extLst>
              <a:ext uri="{FF2B5EF4-FFF2-40B4-BE49-F238E27FC236}">
                <a16:creationId xmlns:a16="http://schemas.microsoft.com/office/drawing/2014/main" id="{671384D8-4343-413E-8333-266639D85414}"/>
              </a:ext>
            </a:extLst>
          </p:cNvPr>
          <p:cNvSpPr txBox="1"/>
          <p:nvPr/>
        </p:nvSpPr>
        <p:spPr>
          <a:xfrm>
            <a:off x="7791469" y="1705667"/>
            <a:ext cx="2014975" cy="215444"/>
          </a:xfrm>
          <a:prstGeom prst="rect">
            <a:avLst/>
          </a:prstGeom>
          <a:noFill/>
        </p:spPr>
        <p:txBody>
          <a:bodyPr wrap="none" lIns="0" tIns="0" rIns="0" bIns="0" numCol="1" rtlCol="0">
            <a:spAutoFit/>
          </a:bodyPr>
          <a:lstStyle>
            <a:defPPr>
              <a:defRPr lang="en-US"/>
            </a:defPPr>
            <a:lvl1pPr>
              <a:defRPr sz="1000" kern="0">
                <a:solidFill>
                  <a:schemeClr val="accent1"/>
                </a:solidFill>
              </a:defRPr>
            </a:lvl1pPr>
          </a:lstStyle>
          <a:p>
            <a:r>
              <a:rPr lang="de-DE" altLang="de-DE" sz="1400" dirty="0"/>
              <a:t>GRAPHICS AND CHARTS</a:t>
            </a:r>
          </a:p>
        </p:txBody>
      </p:sp>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B1081732-B29C-427A-BB26-E7D808C36F7E}"/>
                  </a:ext>
                </a:extLst>
              </p:cNvPr>
              <p:cNvGraphicFramePr>
                <a:graphicFrameLocks noChangeAspect="1"/>
              </p:cNvGraphicFramePr>
              <p:nvPr>
                <p:extLst>
                  <p:ext uri="{D42A27DB-BD31-4B8C-83A1-F6EECF244321}">
                    <p14:modId xmlns:p14="http://schemas.microsoft.com/office/powerpoint/2010/main" val="992505223"/>
                  </p:ext>
                </p:extLst>
              </p:nvPr>
            </p:nvGraphicFramePr>
            <p:xfrm>
              <a:off x="3581397" y="2266950"/>
              <a:ext cx="3048000" cy="1714500"/>
            </p:xfrm>
            <a:graphic>
              <a:graphicData uri="http://schemas.microsoft.com/office/powerpoint/2016/sectionzoom">
                <psez:sectionZm>
                  <psez:sectionZmObj sectionId="{166B4E13-456F-4DE7-8043-47B198AC9D32}">
                    <psez:zmPr id="{DB5CE2D7-AF02-4156-A712-0C51BA2D760F}"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6" name="Section Zoom 5">
                <a:hlinkClick r:id="rId10" action="ppaction://hlinksldjump"/>
                <a:extLst>
                  <a:ext uri="{FF2B5EF4-FFF2-40B4-BE49-F238E27FC236}">
                    <a16:creationId xmlns:a16="http://schemas.microsoft.com/office/drawing/2014/main" id="{B1081732-B29C-427A-BB26-E7D808C36F7E}"/>
                  </a:ext>
                </a:extLst>
              </p:cNvPr>
              <p:cNvPicPr>
                <a:picLocks noGrp="1" noRot="1" noChangeAspect="1" noMove="1" noResize="1" noEditPoints="1" noAdjustHandles="1" noChangeArrowheads="1" noChangeShapeType="1"/>
              </p:cNvPicPr>
              <p:nvPr/>
            </p:nvPicPr>
            <p:blipFill>
              <a:blip r:embed="rId9"/>
              <a:stretch>
                <a:fillRect/>
              </a:stretch>
            </p:blipFill>
            <p:spPr>
              <a:xfrm>
                <a:off x="3581397" y="2266950"/>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8" name="Section Zoom 7">
                <a:extLst>
                  <a:ext uri="{FF2B5EF4-FFF2-40B4-BE49-F238E27FC236}">
                    <a16:creationId xmlns:a16="http://schemas.microsoft.com/office/drawing/2014/main" id="{ADB52E6A-0FB6-42B7-A9B6-85F8DC9CB227}"/>
                  </a:ext>
                </a:extLst>
              </p:cNvPr>
              <p:cNvGraphicFramePr>
                <a:graphicFrameLocks noChangeAspect="1"/>
              </p:cNvGraphicFramePr>
              <p:nvPr>
                <p:extLst>
                  <p:ext uri="{D42A27DB-BD31-4B8C-83A1-F6EECF244321}">
                    <p14:modId xmlns:p14="http://schemas.microsoft.com/office/powerpoint/2010/main" val="3035342010"/>
                  </p:ext>
                </p:extLst>
              </p:nvPr>
            </p:nvGraphicFramePr>
            <p:xfrm>
              <a:off x="5166357" y="4106717"/>
              <a:ext cx="1463040" cy="822960"/>
            </p:xfrm>
            <a:graphic>
              <a:graphicData uri="http://schemas.microsoft.com/office/powerpoint/2016/sectionzoom">
                <psez:sectionZm>
                  <psez:sectionZmObj sectionId="{FD1E6B44-63E4-4285-A079-29EC5D274920}">
                    <psez:zmPr id="{D926C555-14A8-46F5-8AE6-0D11A2768BCA}" transitionDur="1000">
                      <p166:blipFill xmlns:p166="http://schemas.microsoft.com/office/powerpoint/2016/6/main">
                        <a:blip r:embed="rId11"/>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8" name="Section Zoom 7">
                <a:hlinkClick r:id="rId12" action="ppaction://hlinksldjump"/>
                <a:extLst>
                  <a:ext uri="{FF2B5EF4-FFF2-40B4-BE49-F238E27FC236}">
                    <a16:creationId xmlns:a16="http://schemas.microsoft.com/office/drawing/2014/main" id="{ADB52E6A-0FB6-42B7-A9B6-85F8DC9CB227}"/>
                  </a:ext>
                </a:extLst>
              </p:cNvPr>
              <p:cNvPicPr>
                <a:picLocks noGrp="1" noRot="1" noChangeAspect="1" noMove="1" noResize="1" noEditPoints="1" noAdjustHandles="1" noChangeArrowheads="1" noChangeShapeType="1"/>
              </p:cNvPicPr>
              <p:nvPr/>
            </p:nvPicPr>
            <p:blipFill>
              <a:blip r:embed="rId13"/>
              <a:stretch>
                <a:fillRect/>
              </a:stretch>
            </p:blipFill>
            <p:spPr>
              <a:xfrm>
                <a:off x="516635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134683BA-80C1-4EEF-871C-B39884977080}"/>
                  </a:ext>
                </a:extLst>
              </p:cNvPr>
              <p:cNvGraphicFramePr>
                <a:graphicFrameLocks noChangeAspect="1"/>
              </p:cNvGraphicFramePr>
              <p:nvPr>
                <p:extLst>
                  <p:ext uri="{D42A27DB-BD31-4B8C-83A1-F6EECF244321}">
                    <p14:modId xmlns:p14="http://schemas.microsoft.com/office/powerpoint/2010/main" val="1544668425"/>
                  </p:ext>
                </p:extLst>
              </p:nvPr>
            </p:nvGraphicFramePr>
            <p:xfrm>
              <a:off x="3581397" y="5054944"/>
              <a:ext cx="1463040" cy="822960"/>
            </p:xfrm>
            <a:graphic>
              <a:graphicData uri="http://schemas.microsoft.com/office/powerpoint/2016/sectionzoom">
                <psez:sectionZm>
                  <psez:sectionZmObj sectionId="{BD0AB789-343F-4F3E-AB6C-9DEB37B93BF8}">
                    <psez:zmPr id="{B51BB371-3F87-41EB-AF53-9A10081CCEEB}" transitionDur="1000">
                      <p166:blipFill xmlns:p166="http://schemas.microsoft.com/office/powerpoint/2016/6/main">
                        <a:blip r:embed="rId14"/>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0" name="Section Zoom 9">
                <a:hlinkClick r:id="rId15" action="ppaction://hlinksldjump"/>
                <a:extLst>
                  <a:ext uri="{FF2B5EF4-FFF2-40B4-BE49-F238E27FC236}">
                    <a16:creationId xmlns:a16="http://schemas.microsoft.com/office/drawing/2014/main" id="{134683BA-80C1-4EEF-871C-B39884977080}"/>
                  </a:ext>
                </a:extLst>
              </p:cNvPr>
              <p:cNvPicPr>
                <a:picLocks noGrp="1" noRot="1" noChangeAspect="1" noMove="1" noResize="1" noEditPoints="1" noAdjustHandles="1" noChangeArrowheads="1" noChangeShapeType="1"/>
              </p:cNvPicPr>
              <p:nvPr/>
            </p:nvPicPr>
            <p:blipFill>
              <a:blip r:embed="rId16"/>
              <a:stretch>
                <a:fillRect/>
              </a:stretch>
            </p:blipFill>
            <p:spPr>
              <a:xfrm>
                <a:off x="3581397"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8E3B159B-5B2D-4A09-8652-325E096A44A4}"/>
                  </a:ext>
                </a:extLst>
              </p:cNvPr>
              <p:cNvGraphicFramePr>
                <a:graphicFrameLocks noChangeAspect="1"/>
              </p:cNvGraphicFramePr>
              <p:nvPr>
                <p:extLst>
                  <p:ext uri="{D42A27DB-BD31-4B8C-83A1-F6EECF244321}">
                    <p14:modId xmlns:p14="http://schemas.microsoft.com/office/powerpoint/2010/main" val="321789491"/>
                  </p:ext>
                </p:extLst>
              </p:nvPr>
            </p:nvGraphicFramePr>
            <p:xfrm>
              <a:off x="3581397" y="4106717"/>
              <a:ext cx="1463040" cy="822960"/>
            </p:xfrm>
            <a:graphic>
              <a:graphicData uri="http://schemas.microsoft.com/office/powerpoint/2016/sectionzoom">
                <psez:sectionZm>
                  <psez:sectionZmObj sectionId="{24425DB3-8D9B-4B7E-A827-C8885314BFAE}">
                    <psez:zmPr id="{B9935F56-3D59-45FF-BA13-4719CB20B6EF}" transitionDur="1000">
                      <p166:blipFill xmlns:p166="http://schemas.microsoft.com/office/powerpoint/2016/6/main">
                        <a:blip r:embed="rId14"/>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2" name="Section Zoom 11">
                <a:hlinkClick r:id="rId18" action="ppaction://hlinksldjump"/>
                <a:extLst>
                  <a:ext uri="{FF2B5EF4-FFF2-40B4-BE49-F238E27FC236}">
                    <a16:creationId xmlns:a16="http://schemas.microsoft.com/office/drawing/2014/main" id="{8E3B159B-5B2D-4A09-8652-325E096A44A4}"/>
                  </a:ext>
                </a:extLst>
              </p:cNvPr>
              <p:cNvPicPr>
                <a:picLocks noGrp="1" noRot="1" noChangeAspect="1" noMove="1" noResize="1" noEditPoints="1" noAdjustHandles="1" noChangeArrowheads="1" noChangeShapeType="1"/>
              </p:cNvPicPr>
              <p:nvPr/>
            </p:nvPicPr>
            <p:blipFill>
              <a:blip r:embed="rId19"/>
              <a:stretch>
                <a:fillRect/>
              </a:stretch>
            </p:blipFill>
            <p:spPr>
              <a:xfrm>
                <a:off x="3581397"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AC7B790B-750E-4BF8-B36F-455BEA2B971E}"/>
                  </a:ext>
                </a:extLst>
              </p:cNvPr>
              <p:cNvGraphicFramePr>
                <a:graphicFrameLocks noChangeAspect="1"/>
              </p:cNvGraphicFramePr>
              <p:nvPr>
                <p:extLst>
                  <p:ext uri="{D42A27DB-BD31-4B8C-83A1-F6EECF244321}">
                    <p14:modId xmlns:p14="http://schemas.microsoft.com/office/powerpoint/2010/main" val="3126846374"/>
                  </p:ext>
                </p:extLst>
              </p:nvPr>
            </p:nvGraphicFramePr>
            <p:xfrm>
              <a:off x="7791469" y="2266950"/>
              <a:ext cx="3048000" cy="1714500"/>
            </p:xfrm>
            <a:graphic>
              <a:graphicData uri="http://schemas.microsoft.com/office/powerpoint/2016/sectionzoom">
                <psez:sectionZm>
                  <psez:sectionZmObj sectionId="{D8347770-5590-4D60-AD07-395E00E4A5B4}">
                    <psez:zmPr id="{7751823A-8B7B-47CC-A164-6E974833D78F}"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3175">
                          <a:noFill/>
                        </a:ln>
                        <a:effectLst>
                          <a:outerShdw blurRad="63500" sx="103000" sy="103000" algn="ctr" rotWithShape="0">
                            <a:schemeClr val="tx1">
                              <a:alpha val="10000"/>
                            </a:schemeClr>
                          </a:outerShdw>
                        </a:effectLst>
                      </p166:spPr>
                    </psez:zmPr>
                  </psez:sectionZmObj>
                </psez:sectionZm>
              </a:graphicData>
            </a:graphic>
          </p:graphicFrame>
        </mc:Choice>
        <mc:Fallback xmlns="">
          <p:pic>
            <p:nvPicPr>
              <p:cNvPr id="14" name="Section Zoom 13">
                <a:hlinkClick r:id="rId21" action="ppaction://hlinksldjump"/>
                <a:extLst>
                  <a:ext uri="{FF2B5EF4-FFF2-40B4-BE49-F238E27FC236}">
                    <a16:creationId xmlns:a16="http://schemas.microsoft.com/office/drawing/2014/main" id="{AC7B790B-750E-4BF8-B36F-455BEA2B971E}"/>
                  </a:ext>
                </a:extLst>
              </p:cNvPr>
              <p:cNvPicPr>
                <a:picLocks noGrp="1" noRot="1" noChangeAspect="1" noMove="1" noResize="1" noEditPoints="1" noAdjustHandles="1" noChangeArrowheads="1" noChangeShapeType="1"/>
              </p:cNvPicPr>
              <p:nvPr/>
            </p:nvPicPr>
            <p:blipFill>
              <a:blip r:embed="rId22"/>
              <a:stretch>
                <a:fillRect/>
              </a:stretch>
            </p:blipFill>
            <p:spPr>
              <a:xfrm>
                <a:off x="7791469" y="2266950"/>
                <a:ext cx="3048000" cy="171450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AEE89D57-D776-411D-8896-742240C050B5}"/>
                  </a:ext>
                </a:extLst>
              </p:cNvPr>
              <p:cNvGraphicFramePr>
                <a:graphicFrameLocks noChangeAspect="1"/>
              </p:cNvGraphicFramePr>
              <p:nvPr>
                <p:extLst>
                  <p:ext uri="{D42A27DB-BD31-4B8C-83A1-F6EECF244321}">
                    <p14:modId xmlns:p14="http://schemas.microsoft.com/office/powerpoint/2010/main" val="462987331"/>
                  </p:ext>
                </p:extLst>
              </p:nvPr>
            </p:nvGraphicFramePr>
            <p:xfrm>
              <a:off x="890451" y="2266950"/>
              <a:ext cx="1463040" cy="822960"/>
            </p:xfrm>
            <a:graphic>
              <a:graphicData uri="http://schemas.microsoft.com/office/powerpoint/2016/slidezoom">
                <pslz:sldZm>
                  <pslz:sldZmObj sldId="258" cId="1577662384">
                    <pslz:zmPr id="{2B1AFEA9-5748-4715-A442-AC3FF983E002}" transitionDur="1000">
                      <p166:blipFill xmlns:p166="http://schemas.microsoft.com/office/powerpoint/2016/6/main">
                        <a:blip r:embed="rId23"/>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16" name="Slide Zoom 15">
                <a:hlinkClick r:id="rId24" action="ppaction://hlinksldjump"/>
                <a:extLst>
                  <a:ext uri="{FF2B5EF4-FFF2-40B4-BE49-F238E27FC236}">
                    <a16:creationId xmlns:a16="http://schemas.microsoft.com/office/drawing/2014/main" id="{AEE89D57-D776-411D-8896-742240C050B5}"/>
                  </a:ext>
                </a:extLst>
              </p:cNvPr>
              <p:cNvPicPr>
                <a:picLocks noGrp="1" noRot="1" noChangeAspect="1" noMove="1" noResize="1" noEditPoints="1" noAdjustHandles="1" noChangeArrowheads="1" noChangeShapeType="1"/>
              </p:cNvPicPr>
              <p:nvPr/>
            </p:nvPicPr>
            <p:blipFill>
              <a:blip r:embed="rId25"/>
              <a:stretch>
                <a:fillRect/>
              </a:stretch>
            </p:blipFill>
            <p:spPr>
              <a:xfrm>
                <a:off x="890451" y="2266950"/>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28" name="Slide Zoom 27">
                <a:extLst>
                  <a:ext uri="{FF2B5EF4-FFF2-40B4-BE49-F238E27FC236}">
                    <a16:creationId xmlns:a16="http://schemas.microsoft.com/office/drawing/2014/main" id="{F6A1FF00-E582-4810-B35A-AE561CB331B6}"/>
                  </a:ext>
                </a:extLst>
              </p:cNvPr>
              <p:cNvGraphicFramePr>
                <a:graphicFrameLocks noChangeAspect="1"/>
              </p:cNvGraphicFramePr>
              <p:nvPr>
                <p:extLst>
                  <p:ext uri="{D42A27DB-BD31-4B8C-83A1-F6EECF244321}">
                    <p14:modId xmlns:p14="http://schemas.microsoft.com/office/powerpoint/2010/main" val="1558667108"/>
                  </p:ext>
                </p:extLst>
              </p:nvPr>
            </p:nvGraphicFramePr>
            <p:xfrm>
              <a:off x="890451" y="3186833"/>
              <a:ext cx="1463040" cy="822960"/>
            </p:xfrm>
            <a:graphic>
              <a:graphicData uri="http://schemas.microsoft.com/office/powerpoint/2016/slidezoom">
                <pslz:sldZm>
                  <pslz:sldZmObj sldId="259" cId="2362446551">
                    <pslz:zmPr id="{963233F1-FE5E-451D-961C-22A20AA01AD4}" transitionDur="1000">
                      <p166:blipFill xmlns:p166="http://schemas.microsoft.com/office/powerpoint/2016/6/main">
                        <a:blip r:embed="rId26"/>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28" name="Slide Zoom 27">
                <a:hlinkClick r:id="rId27" action="ppaction://hlinksldjump"/>
                <a:extLst>
                  <a:ext uri="{FF2B5EF4-FFF2-40B4-BE49-F238E27FC236}">
                    <a16:creationId xmlns:a16="http://schemas.microsoft.com/office/drawing/2014/main" id="{F6A1FF00-E582-4810-B35A-AE561CB331B6}"/>
                  </a:ext>
                </a:extLst>
              </p:cNvPr>
              <p:cNvPicPr>
                <a:picLocks noGrp="1" noRot="1" noChangeAspect="1" noMove="1" noResize="1" noEditPoints="1" noAdjustHandles="1" noChangeArrowheads="1" noChangeShapeType="1"/>
              </p:cNvPicPr>
              <p:nvPr/>
            </p:nvPicPr>
            <p:blipFill>
              <a:blip r:embed="rId28"/>
              <a:stretch>
                <a:fillRect/>
              </a:stretch>
            </p:blipFill>
            <p:spPr>
              <a:xfrm>
                <a:off x="890451" y="3186833"/>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6C0617A1-19DC-4C19-AC5A-35D3CABF164F}"/>
                  </a:ext>
                </a:extLst>
              </p:cNvPr>
              <p:cNvGraphicFramePr>
                <a:graphicFrameLocks noChangeAspect="1"/>
              </p:cNvGraphicFramePr>
              <p:nvPr>
                <p:extLst>
                  <p:ext uri="{D42A27DB-BD31-4B8C-83A1-F6EECF244321}">
                    <p14:modId xmlns:p14="http://schemas.microsoft.com/office/powerpoint/2010/main" val="1601543352"/>
                  </p:ext>
                </p:extLst>
              </p:nvPr>
            </p:nvGraphicFramePr>
            <p:xfrm>
              <a:off x="890451" y="4106717"/>
              <a:ext cx="1463040" cy="822960"/>
            </p:xfrm>
            <a:graphic>
              <a:graphicData uri="http://schemas.microsoft.com/office/powerpoint/2016/slidezoom">
                <pslz:sldZm>
                  <pslz:sldZmObj sldId="260" cId="676304674">
                    <pslz:zmPr id="{C9C54784-E90D-4D44-BDEB-4D863292A2D0}" transitionDur="1000">
                      <p166:blipFill xmlns:p166="http://schemas.microsoft.com/office/powerpoint/2016/6/main">
                        <a:blip r:embed="rId29"/>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0" name="Slide Zoom 29">
                <a:hlinkClick r:id="rId30" action="ppaction://hlinksldjump"/>
                <a:extLst>
                  <a:ext uri="{FF2B5EF4-FFF2-40B4-BE49-F238E27FC236}">
                    <a16:creationId xmlns:a16="http://schemas.microsoft.com/office/drawing/2014/main" id="{6C0617A1-19DC-4C19-AC5A-35D3CABF164F}"/>
                  </a:ext>
                </a:extLst>
              </p:cNvPr>
              <p:cNvPicPr>
                <a:picLocks noGrp="1" noRot="1" noChangeAspect="1" noMove="1" noResize="1" noEditPoints="1" noAdjustHandles="1" noChangeArrowheads="1" noChangeShapeType="1"/>
              </p:cNvPicPr>
              <p:nvPr/>
            </p:nvPicPr>
            <p:blipFill>
              <a:blip r:embed="rId31"/>
              <a:stretch>
                <a:fillRect/>
              </a:stretch>
            </p:blipFill>
            <p:spPr>
              <a:xfrm>
                <a:off x="890451"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2" name="Slide Zoom 31">
                <a:extLst>
                  <a:ext uri="{FF2B5EF4-FFF2-40B4-BE49-F238E27FC236}">
                    <a16:creationId xmlns:a16="http://schemas.microsoft.com/office/drawing/2014/main" id="{A581D09E-37EE-495F-B46C-83B6D124F628}"/>
                  </a:ext>
                </a:extLst>
              </p:cNvPr>
              <p:cNvGraphicFramePr>
                <a:graphicFrameLocks noChangeAspect="1"/>
              </p:cNvGraphicFramePr>
              <p:nvPr>
                <p:extLst>
                  <p:ext uri="{D42A27DB-BD31-4B8C-83A1-F6EECF244321}">
                    <p14:modId xmlns:p14="http://schemas.microsoft.com/office/powerpoint/2010/main" val="504884863"/>
                  </p:ext>
                </p:extLst>
              </p:nvPr>
            </p:nvGraphicFramePr>
            <p:xfrm>
              <a:off x="9376429" y="5054944"/>
              <a:ext cx="1463040" cy="822960"/>
            </p:xfrm>
            <a:graphic>
              <a:graphicData uri="http://schemas.microsoft.com/office/powerpoint/2016/slidezoom">
                <pslz:sldZm>
                  <pslz:sldZmObj sldId="273" cId="3023162489">
                    <pslz:zmPr id="{D17C0720-AC53-4C67-B2A6-6C7B23721464}" transitionDur="1000">
                      <p166:blipFill xmlns:p166="http://schemas.microsoft.com/office/powerpoint/2016/6/main">
                        <a:blip r:embed="rId32"/>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2" name="Slide Zoom 31">
                <a:hlinkClick r:id="rId33" action="ppaction://hlinksldjump"/>
                <a:extLst>
                  <a:ext uri="{FF2B5EF4-FFF2-40B4-BE49-F238E27FC236}">
                    <a16:creationId xmlns:a16="http://schemas.microsoft.com/office/drawing/2014/main" id="{A581D09E-37EE-495F-B46C-83B6D124F628}"/>
                  </a:ext>
                </a:extLst>
              </p:cNvPr>
              <p:cNvPicPr>
                <a:picLocks noGrp="1" noRot="1" noChangeAspect="1" noMove="1" noResize="1" noEditPoints="1" noAdjustHandles="1" noChangeArrowheads="1" noChangeShapeType="1"/>
              </p:cNvPicPr>
              <p:nvPr/>
            </p:nvPicPr>
            <p:blipFill>
              <a:blip r:embed="rId34"/>
              <a:stretch>
                <a:fillRect/>
              </a:stretch>
            </p:blipFill>
            <p:spPr>
              <a:xfrm>
                <a:off x="9376429"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4" name="Slide Zoom 33">
                <a:extLst>
                  <a:ext uri="{FF2B5EF4-FFF2-40B4-BE49-F238E27FC236}">
                    <a16:creationId xmlns:a16="http://schemas.microsoft.com/office/drawing/2014/main" id="{B190034F-4970-4717-9F30-57807508A279}"/>
                  </a:ext>
                </a:extLst>
              </p:cNvPr>
              <p:cNvGraphicFramePr>
                <a:graphicFrameLocks noChangeAspect="1"/>
              </p:cNvGraphicFramePr>
              <p:nvPr>
                <p:extLst>
                  <p:ext uri="{D42A27DB-BD31-4B8C-83A1-F6EECF244321}">
                    <p14:modId xmlns:p14="http://schemas.microsoft.com/office/powerpoint/2010/main" val="257653698"/>
                  </p:ext>
                </p:extLst>
              </p:nvPr>
            </p:nvGraphicFramePr>
            <p:xfrm>
              <a:off x="7791469" y="5054944"/>
              <a:ext cx="1463040" cy="822960"/>
            </p:xfrm>
            <a:graphic>
              <a:graphicData uri="http://schemas.microsoft.com/office/powerpoint/2016/slidezoom">
                <pslz:sldZm>
                  <pslz:sldZmObj sldId="274" cId="805526503">
                    <pslz:zmPr id="{11C611CC-3A4D-4527-86A6-A10544E7DC8E}" transitionDur="1000">
                      <p166:blipFill xmlns:p166="http://schemas.microsoft.com/office/powerpoint/2016/6/main">
                        <a:blip r:embed="rId35"/>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4" name="Slide Zoom 33">
                <a:hlinkClick r:id="rId36" action="ppaction://hlinksldjump"/>
                <a:extLst>
                  <a:ext uri="{FF2B5EF4-FFF2-40B4-BE49-F238E27FC236}">
                    <a16:creationId xmlns:a16="http://schemas.microsoft.com/office/drawing/2014/main" id="{B190034F-4970-4717-9F30-57807508A279}"/>
                  </a:ext>
                </a:extLst>
              </p:cNvPr>
              <p:cNvPicPr>
                <a:picLocks noGrp="1" noRot="1" noChangeAspect="1" noMove="1" noResize="1" noEditPoints="1" noAdjustHandles="1" noChangeArrowheads="1" noChangeShapeType="1"/>
              </p:cNvPicPr>
              <p:nvPr/>
            </p:nvPicPr>
            <p:blipFill>
              <a:blip r:embed="rId37"/>
              <a:stretch>
                <a:fillRect/>
              </a:stretch>
            </p:blipFill>
            <p:spPr>
              <a:xfrm>
                <a:off x="7791469" y="5054944"/>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6" name="Slide Zoom 35">
                <a:extLst>
                  <a:ext uri="{FF2B5EF4-FFF2-40B4-BE49-F238E27FC236}">
                    <a16:creationId xmlns:a16="http://schemas.microsoft.com/office/drawing/2014/main" id="{0B181B32-398E-4F5F-87D0-9DD2418044D0}"/>
                  </a:ext>
                </a:extLst>
              </p:cNvPr>
              <p:cNvGraphicFramePr>
                <a:graphicFrameLocks noChangeAspect="1"/>
              </p:cNvGraphicFramePr>
              <p:nvPr>
                <p:extLst>
                  <p:ext uri="{D42A27DB-BD31-4B8C-83A1-F6EECF244321}">
                    <p14:modId xmlns:p14="http://schemas.microsoft.com/office/powerpoint/2010/main" val="3777090113"/>
                  </p:ext>
                </p:extLst>
              </p:nvPr>
            </p:nvGraphicFramePr>
            <p:xfrm>
              <a:off x="7791469" y="4106717"/>
              <a:ext cx="1463040" cy="822960"/>
            </p:xfrm>
            <a:graphic>
              <a:graphicData uri="http://schemas.microsoft.com/office/powerpoint/2016/slidezoom">
                <pslz:sldZm>
                  <pslz:sldZmObj sldId="275" cId="4121558656">
                    <pslz:zmPr id="{2EF0E5D1-FAF4-457A-B9DD-C5501931729C}" transitionDur="1000">
                      <p166:blipFill xmlns:p166="http://schemas.microsoft.com/office/powerpoint/2016/6/main">
                        <a:blip r:embed="rId38"/>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6" name="Slide Zoom 35">
                <a:hlinkClick r:id="rId39" action="ppaction://hlinksldjump"/>
                <a:extLst>
                  <a:ext uri="{FF2B5EF4-FFF2-40B4-BE49-F238E27FC236}">
                    <a16:creationId xmlns:a16="http://schemas.microsoft.com/office/drawing/2014/main" id="{0B181B32-398E-4F5F-87D0-9DD2418044D0}"/>
                  </a:ext>
                </a:extLst>
              </p:cNvPr>
              <p:cNvPicPr>
                <a:picLocks noGrp="1" noRot="1" noChangeAspect="1" noMove="1" noResize="1" noEditPoints="1" noAdjustHandles="1" noChangeArrowheads="1" noChangeShapeType="1"/>
              </p:cNvPicPr>
              <p:nvPr/>
            </p:nvPicPr>
            <p:blipFill>
              <a:blip r:embed="rId40"/>
              <a:stretch>
                <a:fillRect/>
              </a:stretch>
            </p:blipFill>
            <p:spPr>
              <a:xfrm>
                <a:off x="7791469"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mc:AlternateContent xmlns:mc="http://schemas.openxmlformats.org/markup-compatibility/2006" xmlns:pslz="http://schemas.microsoft.com/office/powerpoint/2016/slidezoom">
        <mc:Choice Requires="pslz">
          <p:graphicFrame>
            <p:nvGraphicFramePr>
              <p:cNvPr id="38" name="Slide Zoom 37">
                <a:extLst>
                  <a:ext uri="{FF2B5EF4-FFF2-40B4-BE49-F238E27FC236}">
                    <a16:creationId xmlns:a16="http://schemas.microsoft.com/office/drawing/2014/main" id="{A82BB20D-DCA6-4DCE-9F99-ABB1F80094D5}"/>
                  </a:ext>
                </a:extLst>
              </p:cNvPr>
              <p:cNvGraphicFramePr>
                <a:graphicFrameLocks noChangeAspect="1"/>
              </p:cNvGraphicFramePr>
              <p:nvPr>
                <p:extLst>
                  <p:ext uri="{D42A27DB-BD31-4B8C-83A1-F6EECF244321}">
                    <p14:modId xmlns:p14="http://schemas.microsoft.com/office/powerpoint/2010/main" val="925042887"/>
                  </p:ext>
                </p:extLst>
              </p:nvPr>
            </p:nvGraphicFramePr>
            <p:xfrm>
              <a:off x="9376429" y="4106717"/>
              <a:ext cx="1463040" cy="822960"/>
            </p:xfrm>
            <a:graphic>
              <a:graphicData uri="http://schemas.microsoft.com/office/powerpoint/2016/slidezoom">
                <pslz:sldZm>
                  <pslz:sldZmObj sldId="277" cId="4249059035">
                    <pslz:zmPr id="{6A2F6C54-6FBC-4DC5-93D8-B654A221C52D}" transitionDur="1000">
                      <p166:blipFill xmlns:p166="http://schemas.microsoft.com/office/powerpoint/2016/6/main">
                        <a:blip r:embed="rId41"/>
                        <a:stretch>
                          <a:fillRect/>
                        </a:stretch>
                      </p166:blipFill>
                      <p166:spPr xmlns:p166="http://schemas.microsoft.com/office/powerpoint/2016/6/main">
                        <a:xfrm>
                          <a:off x="0" y="0"/>
                          <a:ext cx="1463040" cy="822960"/>
                        </a:xfrm>
                        <a:prstGeom prst="rect">
                          <a:avLst/>
                        </a:prstGeom>
                        <a:ln w="3175">
                          <a:noFill/>
                        </a:ln>
                        <a:effectLst>
                          <a:outerShdw blurRad="63500" sx="103000" sy="103000" algn="ctr" rotWithShape="0">
                            <a:schemeClr val="tx1">
                              <a:alpha val="10000"/>
                            </a:schemeClr>
                          </a:outerShdw>
                        </a:effectLst>
                      </p166:spPr>
                    </pslz:zmPr>
                  </pslz:sldZmObj>
                </pslz:sldZm>
              </a:graphicData>
            </a:graphic>
          </p:graphicFrame>
        </mc:Choice>
        <mc:Fallback xmlns="">
          <p:pic>
            <p:nvPicPr>
              <p:cNvPr id="38" name="Slide Zoom 37">
                <a:hlinkClick r:id="rId42" action="ppaction://hlinksldjump"/>
                <a:extLst>
                  <a:ext uri="{FF2B5EF4-FFF2-40B4-BE49-F238E27FC236}">
                    <a16:creationId xmlns:a16="http://schemas.microsoft.com/office/drawing/2014/main" id="{A82BB20D-DCA6-4DCE-9F99-ABB1F80094D5}"/>
                  </a:ext>
                </a:extLst>
              </p:cNvPr>
              <p:cNvPicPr>
                <a:picLocks noGrp="1" noRot="1" noChangeAspect="1" noMove="1" noResize="1" noEditPoints="1" noAdjustHandles="1" noChangeArrowheads="1" noChangeShapeType="1"/>
              </p:cNvPicPr>
              <p:nvPr/>
            </p:nvPicPr>
            <p:blipFill>
              <a:blip r:embed="rId43"/>
              <a:stretch>
                <a:fillRect/>
              </a:stretch>
            </p:blipFill>
            <p:spPr>
              <a:xfrm>
                <a:off x="9376429" y="4106717"/>
                <a:ext cx="1463040" cy="822960"/>
              </a:xfrm>
              <a:prstGeom prst="rect">
                <a:avLst/>
              </a:prstGeom>
              <a:ln w="3175">
                <a:noFill/>
              </a:ln>
              <a:effectLst>
                <a:outerShdw blurRad="63500" sx="103000" sy="103000" algn="ctr" rotWithShape="0">
                  <a:schemeClr val="tx1">
                    <a:alpha val="10000"/>
                  </a:schemeClr>
                </a:outerShdw>
              </a:effectLst>
            </p:spPr>
          </p:pic>
        </mc:Fallback>
      </mc:AlternateContent>
    </p:spTree>
    <p:custDataLst>
      <p:tags r:id="rId1"/>
    </p:custDataLst>
    <p:extLst>
      <p:ext uri="{BB962C8B-B14F-4D97-AF65-F5344CB8AC3E}">
        <p14:creationId xmlns:p14="http://schemas.microsoft.com/office/powerpoint/2010/main" val="92879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EB618-31A3-F8F1-69E3-EACC83F3BE26}"/>
            </a:ext>
          </a:extLst>
        </p:cNvPr>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3B90C802-BC6A-7F29-B41B-D360809518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5" name="Object 14" hidden="1">
                        <a:extLst>
                          <a:ext uri="{FF2B5EF4-FFF2-40B4-BE49-F238E27FC236}">
                            <a16:creationId xmlns:a16="http://schemas.microsoft.com/office/drawing/2014/main" id="{27145FC0-7074-4654-BFB2-9079D9433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a:extLst>
              <a:ext uri="{FF2B5EF4-FFF2-40B4-BE49-F238E27FC236}">
                <a16:creationId xmlns:a16="http://schemas.microsoft.com/office/drawing/2014/main" id="{0ED35081-0023-D24A-724C-B30A0269C93B}"/>
              </a:ext>
            </a:extLst>
          </p:cNvPr>
          <p:cNvSpPr txBox="1"/>
          <p:nvPr/>
        </p:nvSpPr>
        <p:spPr>
          <a:xfrm>
            <a:off x="730891" y="5477168"/>
            <a:ext cx="800219" cy="461665"/>
          </a:xfrm>
          <a:prstGeom prst="rect">
            <a:avLst/>
          </a:prstGeom>
          <a:noFill/>
        </p:spPr>
        <p:txBody>
          <a:bodyPr wrap="none" numCol="1" rtlCol="0">
            <a:spAutoFit/>
          </a:bodyPr>
          <a:lstStyle/>
          <a:p>
            <a:r>
              <a:rPr lang="de-DE" altLang="de-DE" sz="2400" dirty="0">
                <a:solidFill>
                  <a:schemeClr val="bg1"/>
                </a:solidFill>
              </a:rPr>
              <a:t>AAA</a:t>
            </a:r>
          </a:p>
        </p:txBody>
      </p:sp>
      <p:sp>
        <p:nvSpPr>
          <p:cNvPr id="18" name="TextBox 17">
            <a:extLst>
              <a:ext uri="{FF2B5EF4-FFF2-40B4-BE49-F238E27FC236}">
                <a16:creationId xmlns:a16="http://schemas.microsoft.com/office/drawing/2014/main" id="{D121AB1D-2061-DC09-74FD-9170C14F3AB1}"/>
              </a:ext>
            </a:extLst>
          </p:cNvPr>
          <p:cNvSpPr txBox="1"/>
          <p:nvPr/>
        </p:nvSpPr>
        <p:spPr>
          <a:xfrm>
            <a:off x="2997831" y="4662492"/>
            <a:ext cx="853119" cy="461665"/>
          </a:xfrm>
          <a:prstGeom prst="rect">
            <a:avLst/>
          </a:prstGeom>
          <a:noFill/>
        </p:spPr>
        <p:txBody>
          <a:bodyPr wrap="none" numCol="1" rtlCol="0">
            <a:spAutoFit/>
          </a:bodyPr>
          <a:lstStyle/>
          <a:p>
            <a:r>
              <a:rPr lang="de-DE" altLang="de-DE" sz="2400" dirty="0">
                <a:solidFill>
                  <a:schemeClr val="bg1"/>
                </a:solidFill>
              </a:rPr>
              <a:t>CCC</a:t>
            </a:r>
          </a:p>
        </p:txBody>
      </p:sp>
      <p:sp>
        <p:nvSpPr>
          <p:cNvPr id="19" name="TextBox 18">
            <a:extLst>
              <a:ext uri="{FF2B5EF4-FFF2-40B4-BE49-F238E27FC236}">
                <a16:creationId xmlns:a16="http://schemas.microsoft.com/office/drawing/2014/main" id="{1B7D9C05-59BD-BC0C-D5F4-552EEE3B3ACA}"/>
              </a:ext>
            </a:extLst>
          </p:cNvPr>
          <p:cNvSpPr txBox="1"/>
          <p:nvPr/>
        </p:nvSpPr>
        <p:spPr>
          <a:xfrm>
            <a:off x="4072651" y="4662492"/>
            <a:ext cx="853119" cy="461665"/>
          </a:xfrm>
          <a:prstGeom prst="rect">
            <a:avLst/>
          </a:prstGeom>
          <a:noFill/>
        </p:spPr>
        <p:txBody>
          <a:bodyPr wrap="none" numCol="1" rtlCol="0">
            <a:spAutoFit/>
          </a:bodyPr>
          <a:lstStyle/>
          <a:p>
            <a:r>
              <a:rPr lang="de-DE" altLang="de-DE" sz="2400" dirty="0">
                <a:solidFill>
                  <a:schemeClr val="bg1"/>
                </a:solidFill>
              </a:rPr>
              <a:t>DDD</a:t>
            </a:r>
          </a:p>
        </p:txBody>
      </p:sp>
      <p:sp>
        <p:nvSpPr>
          <p:cNvPr id="20" name="TextBox 19">
            <a:extLst>
              <a:ext uri="{FF2B5EF4-FFF2-40B4-BE49-F238E27FC236}">
                <a16:creationId xmlns:a16="http://schemas.microsoft.com/office/drawing/2014/main" id="{2CBAFB14-4634-46E6-5D9F-CF63E5E1A77C}"/>
              </a:ext>
            </a:extLst>
          </p:cNvPr>
          <p:cNvSpPr txBox="1"/>
          <p:nvPr/>
        </p:nvSpPr>
        <p:spPr>
          <a:xfrm>
            <a:off x="5147471" y="4662492"/>
            <a:ext cx="800219" cy="461665"/>
          </a:xfrm>
          <a:prstGeom prst="rect">
            <a:avLst/>
          </a:prstGeom>
          <a:noFill/>
        </p:spPr>
        <p:txBody>
          <a:bodyPr wrap="none" numCol="1" rtlCol="0">
            <a:spAutoFit/>
          </a:bodyPr>
          <a:lstStyle/>
          <a:p>
            <a:r>
              <a:rPr lang="de-DE" altLang="de-DE" sz="2400" dirty="0">
                <a:solidFill>
                  <a:schemeClr val="bg1"/>
                </a:solidFill>
              </a:rPr>
              <a:t>EEE</a:t>
            </a:r>
          </a:p>
        </p:txBody>
      </p:sp>
      <p:sp>
        <p:nvSpPr>
          <p:cNvPr id="21" name="TextBox 20">
            <a:extLst>
              <a:ext uri="{FF2B5EF4-FFF2-40B4-BE49-F238E27FC236}">
                <a16:creationId xmlns:a16="http://schemas.microsoft.com/office/drawing/2014/main" id="{36B08452-4E07-46A1-FE67-65305CDE4EF3}"/>
              </a:ext>
            </a:extLst>
          </p:cNvPr>
          <p:cNvSpPr txBox="1"/>
          <p:nvPr/>
        </p:nvSpPr>
        <p:spPr>
          <a:xfrm>
            <a:off x="6169390" y="4662492"/>
            <a:ext cx="747320" cy="461665"/>
          </a:xfrm>
          <a:prstGeom prst="rect">
            <a:avLst/>
          </a:prstGeom>
          <a:noFill/>
        </p:spPr>
        <p:txBody>
          <a:bodyPr wrap="none" numCol="1" rtlCol="0">
            <a:spAutoFit/>
          </a:bodyPr>
          <a:lstStyle/>
          <a:p>
            <a:r>
              <a:rPr lang="de-DE" altLang="de-DE" sz="2400" dirty="0">
                <a:solidFill>
                  <a:schemeClr val="bg1"/>
                </a:solidFill>
              </a:rPr>
              <a:t>FFF</a:t>
            </a:r>
          </a:p>
        </p:txBody>
      </p:sp>
      <p:sp>
        <p:nvSpPr>
          <p:cNvPr id="22" name="TextBox 21">
            <a:extLst>
              <a:ext uri="{FF2B5EF4-FFF2-40B4-BE49-F238E27FC236}">
                <a16:creationId xmlns:a16="http://schemas.microsoft.com/office/drawing/2014/main" id="{045E234C-73DD-49F8-7C8C-9D08BC38C539}"/>
              </a:ext>
            </a:extLst>
          </p:cNvPr>
          <p:cNvSpPr txBox="1"/>
          <p:nvPr/>
        </p:nvSpPr>
        <p:spPr>
          <a:xfrm>
            <a:off x="384001" y="226074"/>
            <a:ext cx="2294218" cy="461665"/>
          </a:xfrm>
          <a:prstGeom prst="rect">
            <a:avLst/>
          </a:prstGeom>
          <a:noFill/>
        </p:spPr>
        <p:txBody>
          <a:bodyPr wrap="none" numCol="1" rtlCol="0">
            <a:spAutoFit/>
          </a:bodyPr>
          <a:lstStyle/>
          <a:p>
            <a:r>
              <a:rPr lang="de-DE" altLang="de-DE" sz="2400" spc="300" dirty="0">
                <a:solidFill>
                  <a:schemeClr val="accent5"/>
                </a:solidFill>
              </a:rPr>
              <a:t>MobileNetv2</a:t>
            </a:r>
          </a:p>
        </p:txBody>
      </p:sp>
      <p:sp>
        <p:nvSpPr>
          <p:cNvPr id="28" name="ZoneTexte 27">
            <a:extLst>
              <a:ext uri="{FF2B5EF4-FFF2-40B4-BE49-F238E27FC236}">
                <a16:creationId xmlns:a16="http://schemas.microsoft.com/office/drawing/2014/main" id="{405CA6D1-30BB-70FB-161C-53335246E715}"/>
              </a:ext>
            </a:extLst>
          </p:cNvPr>
          <p:cNvSpPr txBox="1"/>
          <p:nvPr/>
        </p:nvSpPr>
        <p:spPr>
          <a:xfrm>
            <a:off x="5984432" y="5605041"/>
            <a:ext cx="6115356" cy="1200329"/>
          </a:xfrm>
          <a:prstGeom prst="rect">
            <a:avLst/>
          </a:prstGeom>
          <a:noFill/>
        </p:spPr>
        <p:txBody>
          <a:bodyPr wrap="square" rtlCol="0">
            <a:spAutoFit/>
          </a:bodyPr>
          <a:lstStyle/>
          <a:p>
            <a:r>
              <a:rPr lang="fr-FR" dirty="0"/>
              <a:t>Le modèle CNN classique montre de bonnes performances avec une précision proche sur les ensembles d’entraînement et de test, ce qui indique une bonne capacité de généralisation et un surapprentissage limité.</a:t>
            </a:r>
          </a:p>
        </p:txBody>
      </p:sp>
      <p:pic>
        <p:nvPicPr>
          <p:cNvPr id="3" name="Image 2">
            <a:extLst>
              <a:ext uri="{FF2B5EF4-FFF2-40B4-BE49-F238E27FC236}">
                <a16:creationId xmlns:a16="http://schemas.microsoft.com/office/drawing/2014/main" id="{BC5DECFD-A8AD-62DE-5650-CC4CBE32B249}"/>
              </a:ext>
            </a:extLst>
          </p:cNvPr>
          <p:cNvPicPr>
            <a:picLocks noChangeAspect="1"/>
          </p:cNvPicPr>
          <p:nvPr/>
        </p:nvPicPr>
        <p:blipFill>
          <a:blip r:embed="rId6"/>
          <a:stretch>
            <a:fillRect/>
          </a:stretch>
        </p:blipFill>
        <p:spPr>
          <a:xfrm>
            <a:off x="0" y="1342068"/>
            <a:ext cx="7473462" cy="3743325"/>
          </a:xfrm>
          <a:prstGeom prst="rect">
            <a:avLst/>
          </a:prstGeom>
        </p:spPr>
      </p:pic>
      <p:graphicFrame>
        <p:nvGraphicFramePr>
          <p:cNvPr id="4" name="Tableau 3">
            <a:extLst>
              <a:ext uri="{FF2B5EF4-FFF2-40B4-BE49-F238E27FC236}">
                <a16:creationId xmlns:a16="http://schemas.microsoft.com/office/drawing/2014/main" id="{4F196BF9-AF86-CBBE-A2CD-472A1B3B271D}"/>
              </a:ext>
            </a:extLst>
          </p:cNvPr>
          <p:cNvGraphicFramePr>
            <a:graphicFrameLocks noGrp="1"/>
          </p:cNvGraphicFramePr>
          <p:nvPr>
            <p:extLst>
              <p:ext uri="{D42A27DB-BD31-4B8C-83A1-F6EECF244321}">
                <p14:modId xmlns:p14="http://schemas.microsoft.com/office/powerpoint/2010/main" val="714458448"/>
              </p:ext>
            </p:extLst>
          </p:nvPr>
        </p:nvGraphicFramePr>
        <p:xfrm>
          <a:off x="10605" y="5778486"/>
          <a:ext cx="4724400" cy="853440"/>
        </p:xfrm>
        <a:graphic>
          <a:graphicData uri="http://schemas.openxmlformats.org/drawingml/2006/table">
            <a:tbl>
              <a:tblPr>
                <a:tableStyleId>{839DD9DD-9E6C-4910-8AC0-68ADFF6A6AFC}</a:tableStyleId>
              </a:tblPr>
              <a:tblGrid>
                <a:gridCol w="787400">
                  <a:extLst>
                    <a:ext uri="{9D8B030D-6E8A-4147-A177-3AD203B41FA5}">
                      <a16:colId xmlns:a16="http://schemas.microsoft.com/office/drawing/2014/main" val="3271364807"/>
                    </a:ext>
                  </a:extLst>
                </a:gridCol>
                <a:gridCol w="787400">
                  <a:extLst>
                    <a:ext uri="{9D8B030D-6E8A-4147-A177-3AD203B41FA5}">
                      <a16:colId xmlns:a16="http://schemas.microsoft.com/office/drawing/2014/main" val="3961502767"/>
                    </a:ext>
                  </a:extLst>
                </a:gridCol>
                <a:gridCol w="787400">
                  <a:extLst>
                    <a:ext uri="{9D8B030D-6E8A-4147-A177-3AD203B41FA5}">
                      <a16:colId xmlns:a16="http://schemas.microsoft.com/office/drawing/2014/main" val="1340987257"/>
                    </a:ext>
                  </a:extLst>
                </a:gridCol>
                <a:gridCol w="787400">
                  <a:extLst>
                    <a:ext uri="{9D8B030D-6E8A-4147-A177-3AD203B41FA5}">
                      <a16:colId xmlns:a16="http://schemas.microsoft.com/office/drawing/2014/main" val="2412122144"/>
                    </a:ext>
                  </a:extLst>
                </a:gridCol>
                <a:gridCol w="787400">
                  <a:extLst>
                    <a:ext uri="{9D8B030D-6E8A-4147-A177-3AD203B41FA5}">
                      <a16:colId xmlns:a16="http://schemas.microsoft.com/office/drawing/2014/main" val="2293733512"/>
                    </a:ext>
                  </a:extLst>
                </a:gridCol>
                <a:gridCol w="787400">
                  <a:extLst>
                    <a:ext uri="{9D8B030D-6E8A-4147-A177-3AD203B41FA5}">
                      <a16:colId xmlns:a16="http://schemas.microsoft.com/office/drawing/2014/main" val="961647231"/>
                    </a:ext>
                  </a:extLst>
                </a:gridCol>
              </a:tblGrid>
              <a:tr h="182880">
                <a:tc>
                  <a:txBody>
                    <a:bodyPr/>
                    <a:lstStyle/>
                    <a:p>
                      <a:pPr algn="l" fontAlgn="b"/>
                      <a:r>
                        <a:rPr lang="fr-FR" sz="1100" u="none" strike="noStrike">
                          <a:effectLst/>
                        </a:rPr>
                        <a:t>Model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Train Loss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Train 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Test Loss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Test 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Comment</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38782479"/>
                  </a:ext>
                </a:extLst>
              </a:tr>
              <a:tr h="182880">
                <a:tc>
                  <a:txBody>
                    <a:bodyPr/>
                    <a:lstStyle/>
                    <a:p>
                      <a:pPr algn="l" fontAlgn="b"/>
                      <a:r>
                        <a:rPr lang="fr-FR" sz="1100" u="none" strike="noStrike">
                          <a:effectLst/>
                        </a:rPr>
                        <a:t>Classic CNN</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0.3608</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88.05%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0.4183</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85.68%</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Good generalization</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64804262"/>
                  </a:ext>
                </a:extLst>
              </a:tr>
            </a:tbl>
          </a:graphicData>
        </a:graphic>
      </p:graphicFrame>
      <p:graphicFrame>
        <p:nvGraphicFramePr>
          <p:cNvPr id="5" name="Tableau 4">
            <a:extLst>
              <a:ext uri="{FF2B5EF4-FFF2-40B4-BE49-F238E27FC236}">
                <a16:creationId xmlns:a16="http://schemas.microsoft.com/office/drawing/2014/main" id="{E41B19E1-0B37-D594-7FE9-3C11EBBD09B7}"/>
              </a:ext>
            </a:extLst>
          </p:cNvPr>
          <p:cNvGraphicFramePr>
            <a:graphicFrameLocks noGrp="1"/>
          </p:cNvGraphicFramePr>
          <p:nvPr>
            <p:extLst>
              <p:ext uri="{D42A27DB-BD31-4B8C-83A1-F6EECF244321}">
                <p14:modId xmlns:p14="http://schemas.microsoft.com/office/powerpoint/2010/main" val="423878033"/>
              </p:ext>
            </p:extLst>
          </p:nvPr>
        </p:nvGraphicFramePr>
        <p:xfrm>
          <a:off x="7570177" y="1660036"/>
          <a:ext cx="4441690" cy="3002452"/>
        </p:xfrm>
        <a:graphic>
          <a:graphicData uri="http://schemas.openxmlformats.org/drawingml/2006/table">
            <a:tbl>
              <a:tblPr>
                <a:tableStyleId>{839DD9DD-9E6C-4910-8AC0-68ADFF6A6AFC}</a:tableStyleId>
              </a:tblPr>
              <a:tblGrid>
                <a:gridCol w="888338">
                  <a:extLst>
                    <a:ext uri="{9D8B030D-6E8A-4147-A177-3AD203B41FA5}">
                      <a16:colId xmlns:a16="http://schemas.microsoft.com/office/drawing/2014/main" val="3632206487"/>
                    </a:ext>
                  </a:extLst>
                </a:gridCol>
                <a:gridCol w="888338">
                  <a:extLst>
                    <a:ext uri="{9D8B030D-6E8A-4147-A177-3AD203B41FA5}">
                      <a16:colId xmlns:a16="http://schemas.microsoft.com/office/drawing/2014/main" val="2255295603"/>
                    </a:ext>
                  </a:extLst>
                </a:gridCol>
                <a:gridCol w="888338">
                  <a:extLst>
                    <a:ext uri="{9D8B030D-6E8A-4147-A177-3AD203B41FA5}">
                      <a16:colId xmlns:a16="http://schemas.microsoft.com/office/drawing/2014/main" val="799760230"/>
                    </a:ext>
                  </a:extLst>
                </a:gridCol>
                <a:gridCol w="888338">
                  <a:extLst>
                    <a:ext uri="{9D8B030D-6E8A-4147-A177-3AD203B41FA5}">
                      <a16:colId xmlns:a16="http://schemas.microsoft.com/office/drawing/2014/main" val="1237521780"/>
                    </a:ext>
                  </a:extLst>
                </a:gridCol>
                <a:gridCol w="888338">
                  <a:extLst>
                    <a:ext uri="{9D8B030D-6E8A-4147-A177-3AD203B41FA5}">
                      <a16:colId xmlns:a16="http://schemas.microsoft.com/office/drawing/2014/main" val="1496691408"/>
                    </a:ext>
                  </a:extLst>
                </a:gridCol>
              </a:tblGrid>
              <a:tr h="240196">
                <a:tc>
                  <a:txBody>
                    <a:bodyPr/>
                    <a:lstStyle/>
                    <a:p>
                      <a:pPr algn="l" fontAlgn="b"/>
                      <a:r>
                        <a:rPr lang="fr-FR" sz="1100" u="none" strike="noStrike">
                          <a:effectLst/>
                        </a:rPr>
                        <a:t>Class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Precision</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Recall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F1-Score</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Support</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886173458"/>
                  </a:ext>
                </a:extLst>
              </a:tr>
              <a:tr h="450368">
                <a:tc>
                  <a:txBody>
                    <a:bodyPr/>
                    <a:lstStyle/>
                    <a:p>
                      <a:pPr algn="l" fontAlgn="b"/>
                      <a:r>
                        <a:rPr lang="fr-FR" sz="1100" u="none" strike="noStrike">
                          <a:effectLst/>
                        </a:rPr>
                        <a:t>im_Dyskeratotic</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0.82</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0.93</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163</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13293733"/>
                  </a:ext>
                </a:extLst>
              </a:tr>
              <a:tr h="450368">
                <a:tc>
                  <a:txBody>
                    <a:bodyPr/>
                    <a:lstStyle/>
                    <a:p>
                      <a:pPr algn="l" fontAlgn="b"/>
                      <a:r>
                        <a:rPr lang="fr-FR" sz="1100" u="none" strike="noStrike">
                          <a:effectLst/>
                        </a:rPr>
                        <a:t>im_Koilocytotic</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0.82</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0.78</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dirty="0">
                          <a:effectLst/>
                        </a:rPr>
                        <a:t>165</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70746443"/>
                  </a:ext>
                </a:extLst>
              </a:tr>
              <a:tr h="450368">
                <a:tc>
                  <a:txBody>
                    <a:bodyPr/>
                    <a:lstStyle/>
                    <a:p>
                      <a:pPr algn="l" fontAlgn="b"/>
                      <a:r>
                        <a:rPr lang="fr-FR" sz="1100" u="none" strike="noStrike">
                          <a:effectLst/>
                        </a:rPr>
                        <a:t>im_Metaplastic</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0.83</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0.75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0.79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159</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65777836"/>
                  </a:ext>
                </a:extLst>
              </a:tr>
              <a:tr h="240196">
                <a:tc>
                  <a:txBody>
                    <a:bodyPr/>
                    <a:lstStyle/>
                    <a:p>
                      <a:pPr algn="l" fontAlgn="b"/>
                      <a:r>
                        <a:rPr lang="fr-FR" sz="1100" u="none" strike="noStrike">
                          <a:effectLst/>
                        </a:rPr>
                        <a:t>im_Parabasal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157</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10321956"/>
                  </a:ext>
                </a:extLst>
              </a:tr>
              <a:tr h="450368">
                <a:tc>
                  <a:txBody>
                    <a:bodyPr/>
                    <a:lstStyle/>
                    <a:p>
                      <a:pPr algn="l" fontAlgn="b"/>
                      <a:r>
                        <a:rPr lang="fr-FR" sz="1100" u="none" strike="noStrike">
                          <a:effectLst/>
                        </a:rPr>
                        <a:t>im_Superficial-Intermediate</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0.93</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0.98</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0.95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166</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97720043"/>
                  </a:ext>
                </a:extLst>
              </a:tr>
              <a:tr h="240196">
                <a:tc>
                  <a:txBody>
                    <a:bodyPr/>
                    <a:lstStyle/>
                    <a:p>
                      <a:pPr algn="l" fontAlgn="b"/>
                      <a:r>
                        <a:rPr lang="fr-FR" sz="1100" u="none" strike="noStrike">
                          <a:effectLst/>
                        </a:rPr>
                        <a:t>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fr-F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810</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85977744"/>
                  </a:ext>
                </a:extLst>
              </a:tr>
              <a:tr h="240196">
                <a:tc>
                  <a:txBody>
                    <a:bodyPr/>
                    <a:lstStyle/>
                    <a:p>
                      <a:pPr algn="l" fontAlgn="b"/>
                      <a:r>
                        <a:rPr lang="fr-FR" sz="1100" u="none" strike="noStrike">
                          <a:effectLst/>
                        </a:rPr>
                        <a:t>Macro avg</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810</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57910218"/>
                  </a:ext>
                </a:extLst>
              </a:tr>
              <a:tr h="240196">
                <a:tc>
                  <a:txBody>
                    <a:bodyPr/>
                    <a:lstStyle/>
                    <a:p>
                      <a:pPr algn="l" fontAlgn="b"/>
                      <a:r>
                        <a:rPr lang="fr-FR" sz="1100" u="none" strike="noStrike">
                          <a:effectLst/>
                        </a:rPr>
                        <a:t>Weighted avg</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dirty="0">
                          <a:effectLst/>
                        </a:rPr>
                        <a:t>810</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5596741"/>
                  </a:ext>
                </a:extLst>
              </a:tr>
            </a:tbl>
          </a:graphicData>
        </a:graphic>
      </p:graphicFrame>
    </p:spTree>
    <p:custDataLst>
      <p:tags r:id="rId1"/>
    </p:custDataLst>
    <p:extLst>
      <p:ext uri="{BB962C8B-B14F-4D97-AF65-F5344CB8AC3E}">
        <p14:creationId xmlns:p14="http://schemas.microsoft.com/office/powerpoint/2010/main" val="2490479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2248A-5D80-3EB6-FEE9-911B766D0607}"/>
            </a:ext>
          </a:extLst>
        </p:cNvPr>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F8B09818-7A5D-D479-6A57-E3367E82C67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5" name="Object 14" hidden="1">
                        <a:extLst>
                          <a:ext uri="{FF2B5EF4-FFF2-40B4-BE49-F238E27FC236}">
                            <a16:creationId xmlns:a16="http://schemas.microsoft.com/office/drawing/2014/main" id="{3B90C802-BC6A-7F29-B41B-D360809518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a:extLst>
              <a:ext uri="{FF2B5EF4-FFF2-40B4-BE49-F238E27FC236}">
                <a16:creationId xmlns:a16="http://schemas.microsoft.com/office/drawing/2014/main" id="{D3ACD1F1-9E28-DA70-1E69-D60D1C960293}"/>
              </a:ext>
            </a:extLst>
          </p:cNvPr>
          <p:cNvSpPr txBox="1"/>
          <p:nvPr/>
        </p:nvSpPr>
        <p:spPr>
          <a:xfrm>
            <a:off x="730891" y="5477168"/>
            <a:ext cx="800219" cy="461665"/>
          </a:xfrm>
          <a:prstGeom prst="rect">
            <a:avLst/>
          </a:prstGeom>
          <a:noFill/>
        </p:spPr>
        <p:txBody>
          <a:bodyPr wrap="none" numCol="1" rtlCol="0">
            <a:spAutoFit/>
          </a:bodyPr>
          <a:lstStyle/>
          <a:p>
            <a:r>
              <a:rPr lang="de-DE" altLang="de-DE" sz="2400" dirty="0">
                <a:solidFill>
                  <a:schemeClr val="bg1"/>
                </a:solidFill>
              </a:rPr>
              <a:t>AAA</a:t>
            </a:r>
          </a:p>
        </p:txBody>
      </p:sp>
      <p:sp>
        <p:nvSpPr>
          <p:cNvPr id="18" name="TextBox 17">
            <a:extLst>
              <a:ext uri="{FF2B5EF4-FFF2-40B4-BE49-F238E27FC236}">
                <a16:creationId xmlns:a16="http://schemas.microsoft.com/office/drawing/2014/main" id="{B261DD9A-F7A2-77AF-13D6-3F69DE097DEF}"/>
              </a:ext>
            </a:extLst>
          </p:cNvPr>
          <p:cNvSpPr txBox="1"/>
          <p:nvPr/>
        </p:nvSpPr>
        <p:spPr>
          <a:xfrm>
            <a:off x="2997831" y="4662492"/>
            <a:ext cx="853119" cy="461665"/>
          </a:xfrm>
          <a:prstGeom prst="rect">
            <a:avLst/>
          </a:prstGeom>
          <a:noFill/>
        </p:spPr>
        <p:txBody>
          <a:bodyPr wrap="none" numCol="1" rtlCol="0">
            <a:spAutoFit/>
          </a:bodyPr>
          <a:lstStyle/>
          <a:p>
            <a:r>
              <a:rPr lang="de-DE" altLang="de-DE" sz="2400" dirty="0">
                <a:solidFill>
                  <a:schemeClr val="bg1"/>
                </a:solidFill>
              </a:rPr>
              <a:t>CCC</a:t>
            </a:r>
          </a:p>
        </p:txBody>
      </p:sp>
      <p:sp>
        <p:nvSpPr>
          <p:cNvPr id="19" name="TextBox 18">
            <a:extLst>
              <a:ext uri="{FF2B5EF4-FFF2-40B4-BE49-F238E27FC236}">
                <a16:creationId xmlns:a16="http://schemas.microsoft.com/office/drawing/2014/main" id="{076306DE-C7F2-AD5D-E9BA-C462D100F95E}"/>
              </a:ext>
            </a:extLst>
          </p:cNvPr>
          <p:cNvSpPr txBox="1"/>
          <p:nvPr/>
        </p:nvSpPr>
        <p:spPr>
          <a:xfrm>
            <a:off x="4072651" y="4662492"/>
            <a:ext cx="853119" cy="461665"/>
          </a:xfrm>
          <a:prstGeom prst="rect">
            <a:avLst/>
          </a:prstGeom>
          <a:noFill/>
        </p:spPr>
        <p:txBody>
          <a:bodyPr wrap="none" numCol="1" rtlCol="0">
            <a:spAutoFit/>
          </a:bodyPr>
          <a:lstStyle/>
          <a:p>
            <a:r>
              <a:rPr lang="de-DE" altLang="de-DE" sz="2400" dirty="0">
                <a:solidFill>
                  <a:schemeClr val="bg1"/>
                </a:solidFill>
              </a:rPr>
              <a:t>DDD</a:t>
            </a:r>
          </a:p>
        </p:txBody>
      </p:sp>
      <p:sp>
        <p:nvSpPr>
          <p:cNvPr id="20" name="TextBox 19">
            <a:extLst>
              <a:ext uri="{FF2B5EF4-FFF2-40B4-BE49-F238E27FC236}">
                <a16:creationId xmlns:a16="http://schemas.microsoft.com/office/drawing/2014/main" id="{29649D15-0A87-D29F-CE05-93BEA0EAFB13}"/>
              </a:ext>
            </a:extLst>
          </p:cNvPr>
          <p:cNvSpPr txBox="1"/>
          <p:nvPr/>
        </p:nvSpPr>
        <p:spPr>
          <a:xfrm>
            <a:off x="5147471" y="4662492"/>
            <a:ext cx="800219" cy="461665"/>
          </a:xfrm>
          <a:prstGeom prst="rect">
            <a:avLst/>
          </a:prstGeom>
          <a:noFill/>
        </p:spPr>
        <p:txBody>
          <a:bodyPr wrap="none" numCol="1" rtlCol="0">
            <a:spAutoFit/>
          </a:bodyPr>
          <a:lstStyle/>
          <a:p>
            <a:r>
              <a:rPr lang="de-DE" altLang="de-DE" sz="2400" dirty="0">
                <a:solidFill>
                  <a:schemeClr val="bg1"/>
                </a:solidFill>
              </a:rPr>
              <a:t>EEE</a:t>
            </a:r>
          </a:p>
        </p:txBody>
      </p:sp>
      <p:sp>
        <p:nvSpPr>
          <p:cNvPr id="21" name="TextBox 20">
            <a:extLst>
              <a:ext uri="{FF2B5EF4-FFF2-40B4-BE49-F238E27FC236}">
                <a16:creationId xmlns:a16="http://schemas.microsoft.com/office/drawing/2014/main" id="{9128DD9B-6798-A8D6-B0A3-49DBCE72522C}"/>
              </a:ext>
            </a:extLst>
          </p:cNvPr>
          <p:cNvSpPr txBox="1"/>
          <p:nvPr/>
        </p:nvSpPr>
        <p:spPr>
          <a:xfrm>
            <a:off x="6169390" y="4662492"/>
            <a:ext cx="747320" cy="461665"/>
          </a:xfrm>
          <a:prstGeom prst="rect">
            <a:avLst/>
          </a:prstGeom>
          <a:noFill/>
        </p:spPr>
        <p:txBody>
          <a:bodyPr wrap="none" numCol="1" rtlCol="0">
            <a:spAutoFit/>
          </a:bodyPr>
          <a:lstStyle/>
          <a:p>
            <a:r>
              <a:rPr lang="de-DE" altLang="de-DE" sz="2400" dirty="0">
                <a:solidFill>
                  <a:schemeClr val="bg1"/>
                </a:solidFill>
              </a:rPr>
              <a:t>FFF</a:t>
            </a:r>
          </a:p>
        </p:txBody>
      </p:sp>
      <p:sp>
        <p:nvSpPr>
          <p:cNvPr id="22" name="TextBox 21">
            <a:extLst>
              <a:ext uri="{FF2B5EF4-FFF2-40B4-BE49-F238E27FC236}">
                <a16:creationId xmlns:a16="http://schemas.microsoft.com/office/drawing/2014/main" id="{E3CC6F0D-D291-0467-B81F-0251B898A265}"/>
              </a:ext>
            </a:extLst>
          </p:cNvPr>
          <p:cNvSpPr txBox="1"/>
          <p:nvPr/>
        </p:nvSpPr>
        <p:spPr>
          <a:xfrm>
            <a:off x="384001" y="226074"/>
            <a:ext cx="1750800" cy="461665"/>
          </a:xfrm>
          <a:prstGeom prst="rect">
            <a:avLst/>
          </a:prstGeom>
          <a:noFill/>
        </p:spPr>
        <p:txBody>
          <a:bodyPr wrap="none" numCol="1" rtlCol="0">
            <a:spAutoFit/>
          </a:bodyPr>
          <a:lstStyle/>
          <a:p>
            <a:r>
              <a:rPr lang="de-DE" altLang="de-DE" sz="2400" spc="300" dirty="0">
                <a:solidFill>
                  <a:schemeClr val="accent5"/>
                </a:solidFill>
              </a:rPr>
              <a:t>Resnet50</a:t>
            </a:r>
          </a:p>
        </p:txBody>
      </p:sp>
      <p:sp>
        <p:nvSpPr>
          <p:cNvPr id="28" name="ZoneTexte 27">
            <a:extLst>
              <a:ext uri="{FF2B5EF4-FFF2-40B4-BE49-F238E27FC236}">
                <a16:creationId xmlns:a16="http://schemas.microsoft.com/office/drawing/2014/main" id="{67B65A58-61BE-F959-6B3A-61E58CBB5B2D}"/>
              </a:ext>
            </a:extLst>
          </p:cNvPr>
          <p:cNvSpPr txBox="1"/>
          <p:nvPr/>
        </p:nvSpPr>
        <p:spPr>
          <a:xfrm>
            <a:off x="6076644" y="5200169"/>
            <a:ext cx="6115356" cy="1477328"/>
          </a:xfrm>
          <a:prstGeom prst="rect">
            <a:avLst/>
          </a:prstGeom>
          <a:noFill/>
        </p:spPr>
        <p:txBody>
          <a:bodyPr wrap="square" rtlCol="0">
            <a:spAutoFit/>
          </a:bodyPr>
          <a:lstStyle/>
          <a:p>
            <a:r>
              <a:rPr lang="fr-FR" dirty="0"/>
              <a:t>Le modèle présente un sous-apprentissage important, avec des performances faibles tant sur les données d’entraînement que sur les données de test, indiquant qu’il n’a pas réussi à capter les caractéristiques discriminantes des images.</a:t>
            </a:r>
          </a:p>
        </p:txBody>
      </p:sp>
      <p:pic>
        <p:nvPicPr>
          <p:cNvPr id="6" name="Image 5">
            <a:extLst>
              <a:ext uri="{FF2B5EF4-FFF2-40B4-BE49-F238E27FC236}">
                <a16:creationId xmlns:a16="http://schemas.microsoft.com/office/drawing/2014/main" id="{6117B151-3E3C-6783-7151-C91CC3730F82}"/>
              </a:ext>
            </a:extLst>
          </p:cNvPr>
          <p:cNvPicPr>
            <a:picLocks noChangeAspect="1"/>
          </p:cNvPicPr>
          <p:nvPr/>
        </p:nvPicPr>
        <p:blipFill>
          <a:blip r:embed="rId6"/>
          <a:stretch>
            <a:fillRect/>
          </a:stretch>
        </p:blipFill>
        <p:spPr>
          <a:xfrm>
            <a:off x="0" y="687739"/>
            <a:ext cx="7570177" cy="3743325"/>
          </a:xfrm>
          <a:prstGeom prst="rect">
            <a:avLst/>
          </a:prstGeom>
        </p:spPr>
      </p:pic>
      <p:graphicFrame>
        <p:nvGraphicFramePr>
          <p:cNvPr id="7" name="Tableau 6">
            <a:extLst>
              <a:ext uri="{FF2B5EF4-FFF2-40B4-BE49-F238E27FC236}">
                <a16:creationId xmlns:a16="http://schemas.microsoft.com/office/drawing/2014/main" id="{11AE0CE1-4642-2FB3-4770-B393883B4A95}"/>
              </a:ext>
            </a:extLst>
          </p:cNvPr>
          <p:cNvGraphicFramePr>
            <a:graphicFrameLocks noGrp="1"/>
          </p:cNvGraphicFramePr>
          <p:nvPr>
            <p:extLst>
              <p:ext uri="{D42A27DB-BD31-4B8C-83A1-F6EECF244321}">
                <p14:modId xmlns:p14="http://schemas.microsoft.com/office/powerpoint/2010/main" val="3064592929"/>
              </p:ext>
            </p:extLst>
          </p:nvPr>
        </p:nvGraphicFramePr>
        <p:xfrm>
          <a:off x="78301" y="5477168"/>
          <a:ext cx="4724400" cy="685800"/>
        </p:xfrm>
        <a:graphic>
          <a:graphicData uri="http://schemas.openxmlformats.org/drawingml/2006/table">
            <a:tbl>
              <a:tblPr>
                <a:tableStyleId>{839DD9DD-9E6C-4910-8AC0-68ADFF6A6AFC}</a:tableStyleId>
              </a:tblPr>
              <a:tblGrid>
                <a:gridCol w="787400">
                  <a:extLst>
                    <a:ext uri="{9D8B030D-6E8A-4147-A177-3AD203B41FA5}">
                      <a16:colId xmlns:a16="http://schemas.microsoft.com/office/drawing/2014/main" val="905947765"/>
                    </a:ext>
                  </a:extLst>
                </a:gridCol>
                <a:gridCol w="787400">
                  <a:extLst>
                    <a:ext uri="{9D8B030D-6E8A-4147-A177-3AD203B41FA5}">
                      <a16:colId xmlns:a16="http://schemas.microsoft.com/office/drawing/2014/main" val="2042832153"/>
                    </a:ext>
                  </a:extLst>
                </a:gridCol>
                <a:gridCol w="787400">
                  <a:extLst>
                    <a:ext uri="{9D8B030D-6E8A-4147-A177-3AD203B41FA5}">
                      <a16:colId xmlns:a16="http://schemas.microsoft.com/office/drawing/2014/main" val="3887401790"/>
                    </a:ext>
                  </a:extLst>
                </a:gridCol>
                <a:gridCol w="787400">
                  <a:extLst>
                    <a:ext uri="{9D8B030D-6E8A-4147-A177-3AD203B41FA5}">
                      <a16:colId xmlns:a16="http://schemas.microsoft.com/office/drawing/2014/main" val="214026968"/>
                    </a:ext>
                  </a:extLst>
                </a:gridCol>
                <a:gridCol w="787400">
                  <a:extLst>
                    <a:ext uri="{9D8B030D-6E8A-4147-A177-3AD203B41FA5}">
                      <a16:colId xmlns:a16="http://schemas.microsoft.com/office/drawing/2014/main" val="3754301981"/>
                    </a:ext>
                  </a:extLst>
                </a:gridCol>
                <a:gridCol w="787400">
                  <a:extLst>
                    <a:ext uri="{9D8B030D-6E8A-4147-A177-3AD203B41FA5}">
                      <a16:colId xmlns:a16="http://schemas.microsoft.com/office/drawing/2014/main" val="2781080309"/>
                    </a:ext>
                  </a:extLst>
                </a:gridCol>
              </a:tblGrid>
              <a:tr h="182880">
                <a:tc>
                  <a:txBody>
                    <a:bodyPr/>
                    <a:lstStyle/>
                    <a:p>
                      <a:pPr algn="l" fontAlgn="b"/>
                      <a:r>
                        <a:rPr lang="fr-FR" sz="1100" u="none" strike="noStrike">
                          <a:effectLst/>
                        </a:rPr>
                        <a:t>Model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Train Loss</a:t>
                      </a:r>
                      <a:endParaRPr lang="fr-F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Train Accuracy</a:t>
                      </a:r>
                      <a:endParaRPr lang="fr-F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Test Loss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Test 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Comment</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1235280"/>
                  </a:ext>
                </a:extLst>
              </a:tr>
              <a:tr h="182880">
                <a:tc>
                  <a:txBody>
                    <a:bodyPr/>
                    <a:lstStyle/>
                    <a:p>
                      <a:pPr algn="l" fontAlgn="b"/>
                      <a:r>
                        <a:rPr lang="fr-FR" sz="1100" u="none" strike="noStrike">
                          <a:effectLst/>
                        </a:rPr>
                        <a:t>Classic CNN</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1.6064</a:t>
                      </a:r>
                      <a:endParaRPr lang="fr-F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24.45%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1.6066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24.44%</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Model underfitting</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37886623"/>
                  </a:ext>
                </a:extLst>
              </a:tr>
            </a:tbl>
          </a:graphicData>
        </a:graphic>
      </p:graphicFrame>
      <p:graphicFrame>
        <p:nvGraphicFramePr>
          <p:cNvPr id="8" name="Tableau 7">
            <a:extLst>
              <a:ext uri="{FF2B5EF4-FFF2-40B4-BE49-F238E27FC236}">
                <a16:creationId xmlns:a16="http://schemas.microsoft.com/office/drawing/2014/main" id="{B42A14C4-E216-9285-5FA4-9171A337FED0}"/>
              </a:ext>
            </a:extLst>
          </p:cNvPr>
          <p:cNvGraphicFramePr>
            <a:graphicFrameLocks noGrp="1"/>
          </p:cNvGraphicFramePr>
          <p:nvPr>
            <p:extLst>
              <p:ext uri="{D42A27DB-BD31-4B8C-83A1-F6EECF244321}">
                <p14:modId xmlns:p14="http://schemas.microsoft.com/office/powerpoint/2010/main" val="1607433332"/>
              </p:ext>
            </p:extLst>
          </p:nvPr>
        </p:nvGraphicFramePr>
        <p:xfrm>
          <a:off x="7769088" y="986909"/>
          <a:ext cx="3937000" cy="2918460"/>
        </p:xfrm>
        <a:graphic>
          <a:graphicData uri="http://schemas.openxmlformats.org/drawingml/2006/table">
            <a:tbl>
              <a:tblPr>
                <a:tableStyleId>{839DD9DD-9E6C-4910-8AC0-68ADFF6A6AFC}</a:tableStyleId>
              </a:tblPr>
              <a:tblGrid>
                <a:gridCol w="787400">
                  <a:extLst>
                    <a:ext uri="{9D8B030D-6E8A-4147-A177-3AD203B41FA5}">
                      <a16:colId xmlns:a16="http://schemas.microsoft.com/office/drawing/2014/main" val="848041591"/>
                    </a:ext>
                  </a:extLst>
                </a:gridCol>
                <a:gridCol w="787400">
                  <a:extLst>
                    <a:ext uri="{9D8B030D-6E8A-4147-A177-3AD203B41FA5}">
                      <a16:colId xmlns:a16="http://schemas.microsoft.com/office/drawing/2014/main" val="4246972106"/>
                    </a:ext>
                  </a:extLst>
                </a:gridCol>
                <a:gridCol w="787400">
                  <a:extLst>
                    <a:ext uri="{9D8B030D-6E8A-4147-A177-3AD203B41FA5}">
                      <a16:colId xmlns:a16="http://schemas.microsoft.com/office/drawing/2014/main" val="779174693"/>
                    </a:ext>
                  </a:extLst>
                </a:gridCol>
                <a:gridCol w="787400">
                  <a:extLst>
                    <a:ext uri="{9D8B030D-6E8A-4147-A177-3AD203B41FA5}">
                      <a16:colId xmlns:a16="http://schemas.microsoft.com/office/drawing/2014/main" val="3588957801"/>
                    </a:ext>
                  </a:extLst>
                </a:gridCol>
                <a:gridCol w="787400">
                  <a:extLst>
                    <a:ext uri="{9D8B030D-6E8A-4147-A177-3AD203B41FA5}">
                      <a16:colId xmlns:a16="http://schemas.microsoft.com/office/drawing/2014/main" val="103206915"/>
                    </a:ext>
                  </a:extLst>
                </a:gridCol>
              </a:tblGrid>
              <a:tr h="154175">
                <a:tc>
                  <a:txBody>
                    <a:bodyPr/>
                    <a:lstStyle/>
                    <a:p>
                      <a:pPr algn="l" fontAlgn="b"/>
                      <a:r>
                        <a:rPr lang="fr-FR" sz="1100" u="none" strike="noStrike">
                          <a:effectLst/>
                        </a:rPr>
                        <a:t>Class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Precision</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Recall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F1-Score</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Support</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01336085"/>
                  </a:ext>
                </a:extLst>
              </a:tr>
              <a:tr h="301647">
                <a:tc>
                  <a:txBody>
                    <a:bodyPr/>
                    <a:lstStyle/>
                    <a:p>
                      <a:pPr algn="l" fontAlgn="b"/>
                      <a:r>
                        <a:rPr lang="fr-FR" sz="1100" u="none" strike="noStrike">
                          <a:effectLst/>
                        </a:rPr>
                        <a:t>im_Dyskeratotic</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0.00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0.00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0.00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163</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3142321"/>
                  </a:ext>
                </a:extLst>
              </a:tr>
              <a:tr h="301647">
                <a:tc>
                  <a:txBody>
                    <a:bodyPr/>
                    <a:lstStyle/>
                    <a:p>
                      <a:pPr algn="l" fontAlgn="b"/>
                      <a:r>
                        <a:rPr lang="fr-FR" sz="1100" u="none" strike="noStrike">
                          <a:effectLst/>
                        </a:rPr>
                        <a:t>im_Koilocytotic</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0.45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0.10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0.17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dirty="0">
                          <a:effectLst/>
                        </a:rPr>
                        <a:t>165</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77614919"/>
                  </a:ext>
                </a:extLst>
              </a:tr>
              <a:tr h="0">
                <a:tc>
                  <a:txBody>
                    <a:bodyPr/>
                    <a:lstStyle/>
                    <a:p>
                      <a:pPr algn="l" fontAlgn="b"/>
                      <a:r>
                        <a:rPr lang="fr-FR" sz="1100" u="none" strike="noStrike">
                          <a:effectLst/>
                        </a:rPr>
                        <a:t>im_Metaplastic</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0.19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0.54</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0.28</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159</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6726161"/>
                  </a:ext>
                </a:extLst>
              </a:tr>
              <a:tr h="301647">
                <a:tc>
                  <a:txBody>
                    <a:bodyPr/>
                    <a:lstStyle/>
                    <a:p>
                      <a:pPr algn="l" fontAlgn="b"/>
                      <a:r>
                        <a:rPr lang="fr-FR" sz="1100" u="none" strike="noStrike">
                          <a:effectLst/>
                        </a:rPr>
                        <a:t>im_Parabasal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0.00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0.00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0.00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157</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077469"/>
                  </a:ext>
                </a:extLst>
              </a:tr>
              <a:tr h="596591">
                <a:tc>
                  <a:txBody>
                    <a:bodyPr/>
                    <a:lstStyle/>
                    <a:p>
                      <a:pPr algn="l" fontAlgn="b"/>
                      <a:r>
                        <a:rPr lang="fr-FR" sz="1100" u="none" strike="noStrike">
                          <a:effectLst/>
                        </a:rPr>
                        <a:t>im_Superficial-Intermediate</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0.30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0.57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0.39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166</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07580682"/>
                  </a:ext>
                </a:extLst>
              </a:tr>
              <a:tr h="154175">
                <a:tc>
                  <a:txBody>
                    <a:bodyPr/>
                    <a:lstStyle/>
                    <a:p>
                      <a:pPr algn="l" fontAlgn="b"/>
                      <a:r>
                        <a:rPr lang="fr-FR" sz="1100" u="none" strike="noStrike">
                          <a:effectLst/>
                        </a:rPr>
                        <a:t>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 </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0.24</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 </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810</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8304108"/>
                  </a:ext>
                </a:extLst>
              </a:tr>
              <a:tr h="154175">
                <a:tc>
                  <a:txBody>
                    <a:bodyPr/>
                    <a:lstStyle/>
                    <a:p>
                      <a:pPr algn="l" fontAlgn="b"/>
                      <a:r>
                        <a:rPr lang="fr-FR" sz="1100" u="none" strike="noStrike">
                          <a:effectLst/>
                        </a:rPr>
                        <a:t>Macro avg</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0.19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0.24</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0.17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810</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48991376"/>
                  </a:ext>
                </a:extLst>
              </a:tr>
              <a:tr h="301647">
                <a:tc>
                  <a:txBody>
                    <a:bodyPr/>
                    <a:lstStyle/>
                    <a:p>
                      <a:pPr algn="l" fontAlgn="b"/>
                      <a:r>
                        <a:rPr lang="fr-FR" sz="1100" u="none" strike="noStrike">
                          <a:effectLst/>
                        </a:rPr>
                        <a:t>Weighted avg</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0.19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0.24</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0.17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dirty="0">
                          <a:effectLst/>
                        </a:rPr>
                        <a:t>810</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32806299"/>
                  </a:ext>
                </a:extLst>
              </a:tr>
            </a:tbl>
          </a:graphicData>
        </a:graphic>
      </p:graphicFrame>
    </p:spTree>
    <p:custDataLst>
      <p:tags r:id="rId1"/>
    </p:custDataLst>
    <p:extLst>
      <p:ext uri="{BB962C8B-B14F-4D97-AF65-F5344CB8AC3E}">
        <p14:creationId xmlns:p14="http://schemas.microsoft.com/office/powerpoint/2010/main" val="72549638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hidden="1">
            <a:extLst>
              <a:ext uri="{FF2B5EF4-FFF2-40B4-BE49-F238E27FC236}">
                <a16:creationId xmlns:a16="http://schemas.microsoft.com/office/drawing/2014/main" id="{8B44E9A0-EC7E-454D-A09E-3548CCFF6ED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48" name="Object 47" hidden="1">
                        <a:extLst>
                          <a:ext uri="{FF2B5EF4-FFF2-40B4-BE49-F238E27FC236}">
                            <a16:creationId xmlns:a16="http://schemas.microsoft.com/office/drawing/2014/main" id="{8B44E9A0-EC7E-454D-A09E-3548CCFF6E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 name="Oval 14">
            <a:extLst>
              <a:ext uri="{FF2B5EF4-FFF2-40B4-BE49-F238E27FC236}">
                <a16:creationId xmlns:a16="http://schemas.microsoft.com/office/drawing/2014/main" id="{CC8A4756-7A04-41DA-A373-6F6145CE2F64}"/>
              </a:ext>
            </a:extLst>
          </p:cNvPr>
          <p:cNvSpPr/>
          <p:nvPr/>
        </p:nvSpPr>
        <p:spPr>
          <a:xfrm>
            <a:off x="1187933" y="1802675"/>
            <a:ext cx="2325188" cy="2325188"/>
          </a:xfrm>
          <a:prstGeom prst="ellipse">
            <a:avLst/>
          </a:prstGeom>
          <a:gradFill flip="none" rotWithShape="1">
            <a:gsLst>
              <a:gs pos="0">
                <a:schemeClr val="accent5">
                  <a:lumMod val="50000"/>
                </a:schemeClr>
              </a:gs>
              <a:gs pos="100000">
                <a:schemeClr val="tx2">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0" name="Oval 29">
            <a:extLst>
              <a:ext uri="{FF2B5EF4-FFF2-40B4-BE49-F238E27FC236}">
                <a16:creationId xmlns:a16="http://schemas.microsoft.com/office/drawing/2014/main" id="{4DE3B7BE-0AD2-45FB-BF5F-009A82F0349A}"/>
              </a:ext>
            </a:extLst>
          </p:cNvPr>
          <p:cNvSpPr/>
          <p:nvPr/>
        </p:nvSpPr>
        <p:spPr>
          <a:xfrm>
            <a:off x="5007611" y="1802675"/>
            <a:ext cx="2325188" cy="2325188"/>
          </a:xfrm>
          <a:prstGeom prst="ellipse">
            <a:avLst/>
          </a:prstGeom>
          <a:gradFill flip="none" rotWithShape="1">
            <a:gsLst>
              <a:gs pos="0">
                <a:schemeClr val="accent1">
                  <a:lumMod val="50000"/>
                </a:schemeClr>
              </a:gs>
              <a:gs pos="10000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1" name="Oval 30">
            <a:extLst>
              <a:ext uri="{FF2B5EF4-FFF2-40B4-BE49-F238E27FC236}">
                <a16:creationId xmlns:a16="http://schemas.microsoft.com/office/drawing/2014/main" id="{DD2914F9-B653-4C3D-BAE5-DA4446B9C901}"/>
              </a:ext>
            </a:extLst>
          </p:cNvPr>
          <p:cNvSpPr/>
          <p:nvPr/>
        </p:nvSpPr>
        <p:spPr>
          <a:xfrm>
            <a:off x="8741655" y="1802675"/>
            <a:ext cx="2325188" cy="2325188"/>
          </a:xfrm>
          <a:prstGeom prst="ellipse">
            <a:avLst/>
          </a:prstGeom>
          <a:gradFill flip="none" rotWithShape="1">
            <a:gsLst>
              <a:gs pos="0">
                <a:srgbClr val="118116"/>
              </a:gs>
              <a:gs pos="100000">
                <a:schemeClr val="accent3">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2" name="Oval 31">
            <a:extLst>
              <a:ext uri="{FF2B5EF4-FFF2-40B4-BE49-F238E27FC236}">
                <a16:creationId xmlns:a16="http://schemas.microsoft.com/office/drawing/2014/main" id="{A30D24DB-5C24-4188-871E-7598D3D70BBA}"/>
              </a:ext>
            </a:extLst>
          </p:cNvPr>
          <p:cNvSpPr/>
          <p:nvPr/>
        </p:nvSpPr>
        <p:spPr>
          <a:xfrm>
            <a:off x="1359200"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3" name="Oval 32">
            <a:extLst>
              <a:ext uri="{FF2B5EF4-FFF2-40B4-BE49-F238E27FC236}">
                <a16:creationId xmlns:a16="http://schemas.microsoft.com/office/drawing/2014/main" id="{B56CFEF7-AEC3-4C1E-96D1-D6632CD554D9}"/>
              </a:ext>
            </a:extLst>
          </p:cNvPr>
          <p:cNvSpPr/>
          <p:nvPr/>
        </p:nvSpPr>
        <p:spPr>
          <a:xfrm>
            <a:off x="5178878"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4" name="Oval 33">
            <a:extLst>
              <a:ext uri="{FF2B5EF4-FFF2-40B4-BE49-F238E27FC236}">
                <a16:creationId xmlns:a16="http://schemas.microsoft.com/office/drawing/2014/main" id="{CB01CDEF-B626-49C4-840B-2242AA101C8C}"/>
              </a:ext>
            </a:extLst>
          </p:cNvPr>
          <p:cNvSpPr/>
          <p:nvPr/>
        </p:nvSpPr>
        <p:spPr>
          <a:xfrm>
            <a:off x="8912922" y="1973943"/>
            <a:ext cx="1982654" cy="1982654"/>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5" name="Rectangle 34">
            <a:extLst>
              <a:ext uri="{FF2B5EF4-FFF2-40B4-BE49-F238E27FC236}">
                <a16:creationId xmlns:a16="http://schemas.microsoft.com/office/drawing/2014/main" id="{541C0F0F-CD36-40D8-AD16-9FA6EE06E41C}"/>
              </a:ext>
            </a:extLst>
          </p:cNvPr>
          <p:cNvSpPr/>
          <p:nvPr/>
        </p:nvSpPr>
        <p:spPr>
          <a:xfrm>
            <a:off x="-22880" y="2960170"/>
            <a:ext cx="12191999" cy="17322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altLang="de-DE"/>
          </a:p>
        </p:txBody>
      </p:sp>
      <p:sp>
        <p:nvSpPr>
          <p:cNvPr id="38" name="Freeform: Shape 37">
            <a:extLst>
              <a:ext uri="{FF2B5EF4-FFF2-40B4-BE49-F238E27FC236}">
                <a16:creationId xmlns:a16="http://schemas.microsoft.com/office/drawing/2014/main" id="{C156C4D4-FFB4-4442-9CA6-E6C173AC65CC}"/>
              </a:ext>
            </a:extLst>
          </p:cNvPr>
          <p:cNvSpPr/>
          <p:nvPr/>
        </p:nvSpPr>
        <p:spPr>
          <a:xfrm>
            <a:off x="2279808" y="2457993"/>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39" name="Freeform: Shape 38">
            <a:extLst>
              <a:ext uri="{FF2B5EF4-FFF2-40B4-BE49-F238E27FC236}">
                <a16:creationId xmlns:a16="http://schemas.microsoft.com/office/drawing/2014/main" id="{CB8E28F9-7198-4C9D-9EB7-10E987BEE8B3}"/>
              </a:ext>
            </a:extLst>
          </p:cNvPr>
          <p:cNvSpPr/>
          <p:nvPr/>
        </p:nvSpPr>
        <p:spPr>
          <a:xfrm rot="19657435">
            <a:off x="6002401" y="2457993"/>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0" name="Freeform: Shape 39">
            <a:extLst>
              <a:ext uri="{FF2B5EF4-FFF2-40B4-BE49-F238E27FC236}">
                <a16:creationId xmlns:a16="http://schemas.microsoft.com/office/drawing/2014/main" id="{E6A1B768-E900-4A8A-BE25-D8B59E1FE458}"/>
              </a:ext>
            </a:extLst>
          </p:cNvPr>
          <p:cNvSpPr/>
          <p:nvPr/>
        </p:nvSpPr>
        <p:spPr>
          <a:xfrm rot="3497560" flipH="1">
            <a:off x="10021115" y="2523878"/>
            <a:ext cx="141438" cy="552886"/>
          </a:xfrm>
          <a:custGeom>
            <a:avLst/>
            <a:gdLst>
              <a:gd name="connsiteX0" fmla="*/ 139700 w 279400"/>
              <a:gd name="connsiteY0" fmla="*/ 0 h 1092200"/>
              <a:gd name="connsiteX1" fmla="*/ 279399 w 279400"/>
              <a:gd name="connsiteY1" fmla="*/ 916354 h 1092200"/>
              <a:gd name="connsiteX2" fmla="*/ 272102 w 279400"/>
              <a:gd name="connsiteY2" fmla="*/ 916354 h 1092200"/>
              <a:gd name="connsiteX3" fmla="*/ 279400 w 279400"/>
              <a:gd name="connsiteY3" fmla="*/ 952500 h 1092200"/>
              <a:gd name="connsiteX4" fmla="*/ 139700 w 279400"/>
              <a:gd name="connsiteY4" fmla="*/ 1092200 h 1092200"/>
              <a:gd name="connsiteX5" fmla="*/ 0 w 279400"/>
              <a:gd name="connsiteY5" fmla="*/ 952500 h 1092200"/>
              <a:gd name="connsiteX6" fmla="*/ 7298 w 279400"/>
              <a:gd name="connsiteY6" fmla="*/ 916354 h 1092200"/>
              <a:gd name="connsiteX7" fmla="*/ 0 w 279400"/>
              <a:gd name="connsiteY7" fmla="*/ 916354 h 109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400" h="1092200">
                <a:moveTo>
                  <a:pt x="139700" y="0"/>
                </a:moveTo>
                <a:lnTo>
                  <a:pt x="279399" y="916354"/>
                </a:lnTo>
                <a:lnTo>
                  <a:pt x="272102" y="916354"/>
                </a:lnTo>
                <a:lnTo>
                  <a:pt x="279400" y="952500"/>
                </a:lnTo>
                <a:cubicBezTo>
                  <a:pt x="279400" y="1029654"/>
                  <a:pt x="216854" y="1092200"/>
                  <a:pt x="139700" y="1092200"/>
                </a:cubicBezTo>
                <a:cubicBezTo>
                  <a:pt x="62546" y="1092200"/>
                  <a:pt x="0" y="1029654"/>
                  <a:pt x="0" y="952500"/>
                </a:cubicBezTo>
                <a:lnTo>
                  <a:pt x="7298" y="916354"/>
                </a:lnTo>
                <a:lnTo>
                  <a:pt x="0" y="916354"/>
                </a:lnTo>
                <a:close/>
              </a:path>
            </a:pathLst>
          </a:cu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41" name="TextBox 40">
            <a:extLst>
              <a:ext uri="{FF2B5EF4-FFF2-40B4-BE49-F238E27FC236}">
                <a16:creationId xmlns:a16="http://schemas.microsoft.com/office/drawing/2014/main" id="{1CF242F7-3204-4DB6-A3C3-D8516F2E4BBC}"/>
              </a:ext>
            </a:extLst>
          </p:cNvPr>
          <p:cNvSpPr txBox="1"/>
          <p:nvPr/>
        </p:nvSpPr>
        <p:spPr>
          <a:xfrm>
            <a:off x="94183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2" name="TextBox 41">
            <a:extLst>
              <a:ext uri="{FF2B5EF4-FFF2-40B4-BE49-F238E27FC236}">
                <a16:creationId xmlns:a16="http://schemas.microsoft.com/office/drawing/2014/main" id="{CB3A20E9-F917-42CE-9EF3-65E0A9CEA886}"/>
              </a:ext>
            </a:extLst>
          </p:cNvPr>
          <p:cNvSpPr txBox="1"/>
          <p:nvPr/>
        </p:nvSpPr>
        <p:spPr>
          <a:xfrm>
            <a:off x="310319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3" name="TextBox 42">
            <a:extLst>
              <a:ext uri="{FF2B5EF4-FFF2-40B4-BE49-F238E27FC236}">
                <a16:creationId xmlns:a16="http://schemas.microsoft.com/office/drawing/2014/main" id="{899A77C0-C50A-43C9-B648-3538C02F6F0A}"/>
              </a:ext>
            </a:extLst>
          </p:cNvPr>
          <p:cNvSpPr txBox="1"/>
          <p:nvPr/>
        </p:nvSpPr>
        <p:spPr>
          <a:xfrm>
            <a:off x="476345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4" name="TextBox 43">
            <a:extLst>
              <a:ext uri="{FF2B5EF4-FFF2-40B4-BE49-F238E27FC236}">
                <a16:creationId xmlns:a16="http://schemas.microsoft.com/office/drawing/2014/main" id="{33ED2758-772A-404D-9303-386B57B33135}"/>
              </a:ext>
            </a:extLst>
          </p:cNvPr>
          <p:cNvSpPr txBox="1"/>
          <p:nvPr/>
        </p:nvSpPr>
        <p:spPr>
          <a:xfrm>
            <a:off x="692481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5" name="TextBox 44">
            <a:extLst>
              <a:ext uri="{FF2B5EF4-FFF2-40B4-BE49-F238E27FC236}">
                <a16:creationId xmlns:a16="http://schemas.microsoft.com/office/drawing/2014/main" id="{6B9AE8B8-DF63-4663-B306-56584D015C93}"/>
              </a:ext>
            </a:extLst>
          </p:cNvPr>
          <p:cNvSpPr txBox="1"/>
          <p:nvPr/>
        </p:nvSpPr>
        <p:spPr>
          <a:xfrm>
            <a:off x="8498768"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6" name="TextBox 45">
            <a:extLst>
              <a:ext uri="{FF2B5EF4-FFF2-40B4-BE49-F238E27FC236}">
                <a16:creationId xmlns:a16="http://schemas.microsoft.com/office/drawing/2014/main" id="{77F8C080-0269-4EC3-AD73-902EB7C7CA98}"/>
              </a:ext>
            </a:extLst>
          </p:cNvPr>
          <p:cNvSpPr txBox="1"/>
          <p:nvPr/>
        </p:nvSpPr>
        <p:spPr>
          <a:xfrm>
            <a:off x="10660121" y="3121223"/>
            <a:ext cx="642446" cy="246221"/>
          </a:xfrm>
          <a:prstGeom prst="rect">
            <a:avLst/>
          </a:prstGeom>
          <a:noFill/>
        </p:spPr>
        <p:txBody>
          <a:bodyPr wrap="square" lIns="0" tIns="0" rIns="0" bIns="0" numCol="1" rtlCol="0">
            <a:spAutoFit/>
          </a:bodyPr>
          <a:lstStyle/>
          <a:p>
            <a:pPr algn="ctr"/>
            <a:r>
              <a:rPr lang="de-DE" altLang="de-DE" sz="1600" dirty="0">
                <a:solidFill>
                  <a:schemeClr val="tx2"/>
                </a:solidFill>
              </a:rPr>
              <a:t>XXX</a:t>
            </a:r>
          </a:p>
        </p:txBody>
      </p:sp>
      <p:sp>
        <p:nvSpPr>
          <p:cNvPr id="47" name="TextBox 46">
            <a:extLst>
              <a:ext uri="{FF2B5EF4-FFF2-40B4-BE49-F238E27FC236}">
                <a16:creationId xmlns:a16="http://schemas.microsoft.com/office/drawing/2014/main" id="{5FD6DECF-4FA9-4057-8748-6246F05340A3}"/>
              </a:ext>
            </a:extLst>
          </p:cNvPr>
          <p:cNvSpPr txBox="1">
            <a:spLocks/>
          </p:cNvSpPr>
          <p:nvPr/>
        </p:nvSpPr>
        <p:spPr>
          <a:xfrm>
            <a:off x="894956" y="4285178"/>
            <a:ext cx="2907437" cy="984885"/>
          </a:xfrm>
          <a:prstGeom prst="rect">
            <a:avLst/>
          </a:prstGeom>
          <a:noFill/>
        </p:spPr>
        <p:txBody>
          <a:bodyPr wrap="square" lIns="0" tIns="0" rIns="0" bIns="0" numCol="1" rtlCol="0">
            <a:spAutoFit/>
          </a:bodyPr>
          <a:lstStyle/>
          <a:p>
            <a:pPr algn="ctr"/>
            <a:r>
              <a:rPr lang="de-DE" altLang="de-DE" sz="1600" dirty="0">
                <a:solidFill>
                  <a:schemeClr val="tx1">
                    <a:lumMod val="75000"/>
                    <a:lumOff val="25000"/>
                  </a:schemeClr>
                </a:solidFill>
              </a:rPr>
              <a:t>Lorem ipsum dolor sit amet, </a:t>
            </a:r>
            <a:r>
              <a:rPr lang="de-DE" altLang="de-DE" sz="1600" dirty="0" err="1">
                <a:solidFill>
                  <a:schemeClr val="tx1">
                    <a:lumMod val="75000"/>
                    <a:lumOff val="25000"/>
                  </a:schemeClr>
                </a:solidFill>
              </a:rPr>
              <a:t>purus</a:t>
            </a:r>
            <a:r>
              <a:rPr lang="de-DE" altLang="de-DE" sz="1600" dirty="0">
                <a:solidFill>
                  <a:schemeClr val="tx1">
                    <a:lumMod val="75000"/>
                    <a:lumOff val="25000"/>
                  </a:schemeClr>
                </a:solidFill>
              </a:rPr>
              <a:t> lectus </a:t>
            </a:r>
            <a:r>
              <a:rPr lang="de-DE" altLang="de-DE" sz="1600" dirty="0" err="1">
                <a:solidFill>
                  <a:schemeClr val="tx1">
                    <a:lumMod val="75000"/>
                    <a:lumOff val="25000"/>
                  </a:schemeClr>
                </a:solidFill>
              </a:rPr>
              <a:t>malesuada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libero</a:t>
            </a:r>
            <a:r>
              <a:rPr lang="de-DE" altLang="de-DE" sz="1600" dirty="0">
                <a:solidFill>
                  <a:schemeClr val="tx1">
                    <a:lumMod val="75000"/>
                    <a:lumOff val="25000"/>
                  </a:schemeClr>
                </a:solidFill>
              </a:rPr>
              <a:t>, sit amet commodo magna </a:t>
            </a:r>
            <a:r>
              <a:rPr lang="de-DE" altLang="de-DE" sz="1600" dirty="0" err="1">
                <a:solidFill>
                  <a:schemeClr val="tx1">
                    <a:lumMod val="75000"/>
                    <a:lumOff val="25000"/>
                  </a:schemeClr>
                </a:solidFill>
              </a:rPr>
              <a:t>eros</a:t>
            </a:r>
            <a:r>
              <a:rPr lang="de-DE" altLang="de-DE" sz="1600" dirty="0">
                <a:solidFill>
                  <a:schemeClr val="tx1">
                    <a:lumMod val="75000"/>
                    <a:lumOff val="25000"/>
                  </a:schemeClr>
                </a:solidFill>
              </a:rPr>
              <a:t> quis </a:t>
            </a:r>
            <a:r>
              <a:rPr lang="de-DE" altLang="de-DE" sz="1600" dirty="0" err="1">
                <a:solidFill>
                  <a:schemeClr val="tx1">
                    <a:lumMod val="75000"/>
                    <a:lumOff val="25000"/>
                  </a:schemeClr>
                </a:solidFill>
              </a:rPr>
              <a:t>urna</a:t>
            </a:r>
            <a:r>
              <a:rPr lang="de-DE" altLang="de-DE" sz="1600" dirty="0">
                <a:solidFill>
                  <a:schemeClr val="tx1">
                    <a:lumMod val="75000"/>
                    <a:lumOff val="25000"/>
                  </a:schemeClr>
                </a:solidFill>
              </a:rPr>
              <a:t>.</a:t>
            </a:r>
          </a:p>
        </p:txBody>
      </p:sp>
      <p:sp>
        <p:nvSpPr>
          <p:cNvPr id="22" name="TextBox 21">
            <a:extLst>
              <a:ext uri="{FF2B5EF4-FFF2-40B4-BE49-F238E27FC236}">
                <a16:creationId xmlns:a16="http://schemas.microsoft.com/office/drawing/2014/main" id="{A1822C06-3564-44B0-A787-3674A0B6C05B}"/>
              </a:ext>
            </a:extLst>
          </p:cNvPr>
          <p:cNvSpPr txBox="1"/>
          <p:nvPr/>
        </p:nvSpPr>
        <p:spPr>
          <a:xfrm>
            <a:off x="1040098" y="3638310"/>
            <a:ext cx="2762295" cy="461665"/>
          </a:xfrm>
          <a:prstGeom prst="rect">
            <a:avLst/>
          </a:prstGeom>
          <a:noFill/>
        </p:spPr>
        <p:txBody>
          <a:bodyPr wrap="none" numCol="1" rtlCol="0">
            <a:spAutoFit/>
          </a:bodyPr>
          <a:lstStyle/>
          <a:p>
            <a:r>
              <a:rPr lang="de-DE" altLang="de-DE" sz="2400" spc="300" dirty="0">
                <a:solidFill>
                  <a:schemeClr val="accent5"/>
                </a:solidFill>
              </a:rPr>
              <a:t>LOREM IPSUM</a:t>
            </a:r>
          </a:p>
        </p:txBody>
      </p:sp>
      <p:sp>
        <p:nvSpPr>
          <p:cNvPr id="49" name="TextBox 48">
            <a:extLst>
              <a:ext uri="{FF2B5EF4-FFF2-40B4-BE49-F238E27FC236}">
                <a16:creationId xmlns:a16="http://schemas.microsoft.com/office/drawing/2014/main" id="{D2355791-5E39-444E-B89D-18D683728E91}"/>
              </a:ext>
            </a:extLst>
          </p:cNvPr>
          <p:cNvSpPr txBox="1"/>
          <p:nvPr/>
        </p:nvSpPr>
        <p:spPr>
          <a:xfrm>
            <a:off x="4852819" y="3638310"/>
            <a:ext cx="2762295" cy="461665"/>
          </a:xfrm>
          <a:prstGeom prst="rect">
            <a:avLst/>
          </a:prstGeom>
          <a:noFill/>
        </p:spPr>
        <p:txBody>
          <a:bodyPr wrap="none" numCol="1" rtlCol="0">
            <a:spAutoFit/>
          </a:bodyPr>
          <a:lstStyle/>
          <a:p>
            <a:r>
              <a:rPr lang="de-DE" altLang="de-DE" sz="2400" spc="300" dirty="0">
                <a:solidFill>
                  <a:schemeClr val="accent1"/>
                </a:solidFill>
              </a:rPr>
              <a:t>LOREM IPSUM</a:t>
            </a:r>
          </a:p>
        </p:txBody>
      </p:sp>
      <p:sp>
        <p:nvSpPr>
          <p:cNvPr id="51" name="TextBox 50">
            <a:extLst>
              <a:ext uri="{FF2B5EF4-FFF2-40B4-BE49-F238E27FC236}">
                <a16:creationId xmlns:a16="http://schemas.microsoft.com/office/drawing/2014/main" id="{05572225-432D-4307-A498-1F66469AED22}"/>
              </a:ext>
            </a:extLst>
          </p:cNvPr>
          <p:cNvSpPr txBox="1"/>
          <p:nvPr/>
        </p:nvSpPr>
        <p:spPr>
          <a:xfrm>
            <a:off x="8579906" y="3638310"/>
            <a:ext cx="2762295" cy="461665"/>
          </a:xfrm>
          <a:prstGeom prst="rect">
            <a:avLst/>
          </a:prstGeom>
          <a:noFill/>
        </p:spPr>
        <p:txBody>
          <a:bodyPr wrap="none" numCol="1" rtlCol="0">
            <a:spAutoFit/>
          </a:bodyPr>
          <a:lstStyle/>
          <a:p>
            <a:r>
              <a:rPr lang="de-DE" altLang="de-DE" sz="2400" spc="300" dirty="0">
                <a:solidFill>
                  <a:srgbClr val="92D050"/>
                </a:solidFill>
              </a:rPr>
              <a:t>LOREM IPSUM</a:t>
            </a:r>
          </a:p>
        </p:txBody>
      </p:sp>
      <p:sp>
        <p:nvSpPr>
          <p:cNvPr id="52" name="TextBox 51">
            <a:extLst>
              <a:ext uri="{FF2B5EF4-FFF2-40B4-BE49-F238E27FC236}">
                <a16:creationId xmlns:a16="http://schemas.microsoft.com/office/drawing/2014/main" id="{F0BCB4E5-586E-4215-81B6-D5AC11EA3141}"/>
              </a:ext>
            </a:extLst>
          </p:cNvPr>
          <p:cNvSpPr txBox="1">
            <a:spLocks/>
          </p:cNvSpPr>
          <p:nvPr/>
        </p:nvSpPr>
        <p:spPr>
          <a:xfrm>
            <a:off x="4763458" y="4285178"/>
            <a:ext cx="2907437" cy="984885"/>
          </a:xfrm>
          <a:prstGeom prst="rect">
            <a:avLst/>
          </a:prstGeom>
          <a:noFill/>
        </p:spPr>
        <p:txBody>
          <a:bodyPr wrap="square" lIns="0" tIns="0" rIns="0" bIns="0" numCol="1" rtlCol="0">
            <a:spAutoFit/>
          </a:bodyPr>
          <a:lstStyle/>
          <a:p>
            <a:pPr algn="ctr"/>
            <a:r>
              <a:rPr lang="de-DE" altLang="de-DE" sz="1600" dirty="0" err="1">
                <a:solidFill>
                  <a:schemeClr val="tx1">
                    <a:lumMod val="75000"/>
                    <a:lumOff val="25000"/>
                  </a:schemeClr>
                </a:solidFill>
              </a:rPr>
              <a:t>Fusce</a:t>
            </a:r>
            <a:r>
              <a:rPr lang="de-DE" altLang="de-DE" sz="1600" dirty="0">
                <a:solidFill>
                  <a:schemeClr val="tx1">
                    <a:lumMod val="75000"/>
                    <a:lumOff val="25000"/>
                  </a:schemeClr>
                </a:solidFill>
              </a:rPr>
              <a:t> posuere, magna sed </a:t>
            </a:r>
            <a:r>
              <a:rPr lang="de-DE" altLang="de-DE" sz="1600" dirty="0" err="1">
                <a:solidFill>
                  <a:schemeClr val="tx1">
                    <a:lumMod val="75000"/>
                    <a:lumOff val="25000"/>
                  </a:schemeClr>
                </a:solidFill>
              </a:rPr>
              <a:t>pulvinar</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ultricies</a:t>
            </a:r>
            <a:r>
              <a:rPr lang="de-DE" altLang="de-DE" sz="1600" dirty="0">
                <a:solidFill>
                  <a:schemeClr val="tx1">
                    <a:lumMod val="75000"/>
                    <a:lumOff val="25000"/>
                  </a:schemeClr>
                </a:solidFill>
              </a:rPr>
              <a:t>, purus lectus </a:t>
            </a:r>
            <a:r>
              <a:rPr lang="de-DE" altLang="de-DE" sz="1600" dirty="0" err="1">
                <a:solidFill>
                  <a:schemeClr val="tx1">
                    <a:lumMod val="75000"/>
                    <a:lumOff val="25000"/>
                  </a:schemeClr>
                </a:solidFill>
              </a:rPr>
              <a:t>malesuada</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libero</a:t>
            </a:r>
            <a:r>
              <a:rPr lang="de-DE" altLang="de-DE" sz="1600" dirty="0">
                <a:solidFill>
                  <a:schemeClr val="tx1">
                    <a:lumMod val="75000"/>
                    <a:lumOff val="25000"/>
                  </a:schemeClr>
                </a:solidFill>
              </a:rPr>
              <a:t>, sit amet commodo magna </a:t>
            </a:r>
            <a:r>
              <a:rPr lang="de-DE" altLang="de-DE" sz="1600" dirty="0" err="1">
                <a:solidFill>
                  <a:schemeClr val="tx1">
                    <a:lumMod val="75000"/>
                    <a:lumOff val="25000"/>
                  </a:schemeClr>
                </a:solidFill>
              </a:rPr>
              <a:t>eros</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quis</a:t>
            </a:r>
            <a:r>
              <a:rPr lang="de-DE" altLang="de-DE" sz="1600" dirty="0">
                <a:solidFill>
                  <a:schemeClr val="tx1">
                    <a:lumMod val="75000"/>
                    <a:lumOff val="25000"/>
                  </a:schemeClr>
                </a:solidFill>
              </a:rPr>
              <a:t>.</a:t>
            </a:r>
          </a:p>
        </p:txBody>
      </p:sp>
      <p:sp>
        <p:nvSpPr>
          <p:cNvPr id="53" name="TextBox 52">
            <a:extLst>
              <a:ext uri="{FF2B5EF4-FFF2-40B4-BE49-F238E27FC236}">
                <a16:creationId xmlns:a16="http://schemas.microsoft.com/office/drawing/2014/main" id="{56F0D601-F27C-4658-A4E0-B839DE3E8ACB}"/>
              </a:ext>
            </a:extLst>
          </p:cNvPr>
          <p:cNvSpPr txBox="1">
            <a:spLocks/>
          </p:cNvSpPr>
          <p:nvPr/>
        </p:nvSpPr>
        <p:spPr>
          <a:xfrm>
            <a:off x="8498768" y="4285178"/>
            <a:ext cx="2907437" cy="738664"/>
          </a:xfrm>
          <a:prstGeom prst="rect">
            <a:avLst/>
          </a:prstGeom>
          <a:noFill/>
        </p:spPr>
        <p:txBody>
          <a:bodyPr wrap="square" lIns="0" tIns="0" rIns="0" bIns="0" numCol="1" rtlCol="0">
            <a:spAutoFit/>
          </a:bodyPr>
          <a:lstStyle/>
          <a:p>
            <a:pPr algn="ctr"/>
            <a:r>
              <a:rPr lang="de-DE" altLang="de-DE" sz="1600" dirty="0">
                <a:solidFill>
                  <a:schemeClr val="tx1">
                    <a:lumMod val="75000"/>
                    <a:lumOff val="25000"/>
                  </a:schemeClr>
                </a:solidFill>
              </a:rPr>
              <a:t>Lorem ipsum dolor sit amet, consectetuer adipiscing elit. Maecenas </a:t>
            </a:r>
            <a:r>
              <a:rPr lang="de-DE" altLang="de-DE" sz="1600" dirty="0" err="1">
                <a:solidFill>
                  <a:schemeClr val="tx1">
                    <a:lumMod val="75000"/>
                    <a:lumOff val="25000"/>
                  </a:schemeClr>
                </a:solidFill>
              </a:rPr>
              <a:t>porttitor</a:t>
            </a:r>
            <a:r>
              <a:rPr lang="de-DE" altLang="de-DE" sz="1600" dirty="0">
                <a:solidFill>
                  <a:schemeClr val="tx1">
                    <a:lumMod val="75000"/>
                    <a:lumOff val="25000"/>
                  </a:schemeClr>
                </a:solidFill>
              </a:rPr>
              <a:t> </a:t>
            </a:r>
            <a:r>
              <a:rPr lang="de-DE" altLang="de-DE" sz="1600" dirty="0" err="1">
                <a:solidFill>
                  <a:schemeClr val="tx1">
                    <a:lumMod val="75000"/>
                    <a:lumOff val="25000"/>
                  </a:schemeClr>
                </a:solidFill>
              </a:rPr>
              <a:t>congue</a:t>
            </a:r>
            <a:r>
              <a:rPr lang="de-DE" altLang="de-DE" sz="1600" dirty="0">
                <a:solidFill>
                  <a:schemeClr val="tx1">
                    <a:lumMod val="75000"/>
                    <a:lumOff val="25000"/>
                  </a:schemeClr>
                </a:solidFill>
              </a:rPr>
              <a:t>. </a:t>
            </a:r>
          </a:p>
        </p:txBody>
      </p:sp>
    </p:spTree>
    <p:custDataLst>
      <p:tags r:id="rId1"/>
    </p:custDataLst>
    <p:extLst>
      <p:ext uri="{BB962C8B-B14F-4D97-AF65-F5344CB8AC3E}">
        <p14:creationId xmlns:p14="http://schemas.microsoft.com/office/powerpoint/2010/main" val="805526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2D348-6EF3-03A7-6A72-F71397C69666}"/>
            </a:ext>
          </a:extLst>
        </p:cNvPr>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929982F7-5C5B-C4F9-271B-476135009490}"/>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5" name="Object 14" hidden="1">
                        <a:extLst>
                          <a:ext uri="{FF2B5EF4-FFF2-40B4-BE49-F238E27FC236}">
                            <a16:creationId xmlns:a16="http://schemas.microsoft.com/office/drawing/2014/main" id="{F8B09818-7A5D-D479-6A57-E3367E82C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a:extLst>
              <a:ext uri="{FF2B5EF4-FFF2-40B4-BE49-F238E27FC236}">
                <a16:creationId xmlns:a16="http://schemas.microsoft.com/office/drawing/2014/main" id="{636B686B-7BB0-1F39-BC8F-C7164D65407E}"/>
              </a:ext>
            </a:extLst>
          </p:cNvPr>
          <p:cNvSpPr txBox="1"/>
          <p:nvPr/>
        </p:nvSpPr>
        <p:spPr>
          <a:xfrm>
            <a:off x="730891" y="5477168"/>
            <a:ext cx="800219" cy="461665"/>
          </a:xfrm>
          <a:prstGeom prst="rect">
            <a:avLst/>
          </a:prstGeom>
          <a:noFill/>
        </p:spPr>
        <p:txBody>
          <a:bodyPr wrap="none" numCol="1" rtlCol="0">
            <a:spAutoFit/>
          </a:bodyPr>
          <a:lstStyle/>
          <a:p>
            <a:r>
              <a:rPr lang="de-DE" altLang="de-DE" sz="2400" dirty="0">
                <a:solidFill>
                  <a:schemeClr val="bg1"/>
                </a:solidFill>
              </a:rPr>
              <a:t>AAA</a:t>
            </a:r>
          </a:p>
        </p:txBody>
      </p:sp>
      <p:sp>
        <p:nvSpPr>
          <p:cNvPr id="18" name="TextBox 17">
            <a:extLst>
              <a:ext uri="{FF2B5EF4-FFF2-40B4-BE49-F238E27FC236}">
                <a16:creationId xmlns:a16="http://schemas.microsoft.com/office/drawing/2014/main" id="{98A8B988-EA8A-681E-AED5-20362BDC3B1E}"/>
              </a:ext>
            </a:extLst>
          </p:cNvPr>
          <p:cNvSpPr txBox="1"/>
          <p:nvPr/>
        </p:nvSpPr>
        <p:spPr>
          <a:xfrm>
            <a:off x="2997831" y="4662492"/>
            <a:ext cx="853119" cy="461665"/>
          </a:xfrm>
          <a:prstGeom prst="rect">
            <a:avLst/>
          </a:prstGeom>
          <a:noFill/>
        </p:spPr>
        <p:txBody>
          <a:bodyPr wrap="none" numCol="1" rtlCol="0">
            <a:spAutoFit/>
          </a:bodyPr>
          <a:lstStyle/>
          <a:p>
            <a:r>
              <a:rPr lang="de-DE" altLang="de-DE" sz="2400" dirty="0">
                <a:solidFill>
                  <a:schemeClr val="bg1"/>
                </a:solidFill>
              </a:rPr>
              <a:t>CCC</a:t>
            </a:r>
          </a:p>
        </p:txBody>
      </p:sp>
      <p:sp>
        <p:nvSpPr>
          <p:cNvPr id="19" name="TextBox 18">
            <a:extLst>
              <a:ext uri="{FF2B5EF4-FFF2-40B4-BE49-F238E27FC236}">
                <a16:creationId xmlns:a16="http://schemas.microsoft.com/office/drawing/2014/main" id="{EC733027-7311-50C0-CBE7-5A73DCF89D90}"/>
              </a:ext>
            </a:extLst>
          </p:cNvPr>
          <p:cNvSpPr txBox="1"/>
          <p:nvPr/>
        </p:nvSpPr>
        <p:spPr>
          <a:xfrm>
            <a:off x="4072651" y="4662492"/>
            <a:ext cx="853119" cy="461665"/>
          </a:xfrm>
          <a:prstGeom prst="rect">
            <a:avLst/>
          </a:prstGeom>
          <a:noFill/>
        </p:spPr>
        <p:txBody>
          <a:bodyPr wrap="none" numCol="1" rtlCol="0">
            <a:spAutoFit/>
          </a:bodyPr>
          <a:lstStyle/>
          <a:p>
            <a:r>
              <a:rPr lang="de-DE" altLang="de-DE" sz="2400" dirty="0">
                <a:solidFill>
                  <a:schemeClr val="bg1"/>
                </a:solidFill>
              </a:rPr>
              <a:t>DDD</a:t>
            </a:r>
          </a:p>
        </p:txBody>
      </p:sp>
      <p:sp>
        <p:nvSpPr>
          <p:cNvPr id="20" name="TextBox 19">
            <a:extLst>
              <a:ext uri="{FF2B5EF4-FFF2-40B4-BE49-F238E27FC236}">
                <a16:creationId xmlns:a16="http://schemas.microsoft.com/office/drawing/2014/main" id="{A34EB537-B10B-4632-FF76-9803E7FE481D}"/>
              </a:ext>
            </a:extLst>
          </p:cNvPr>
          <p:cNvSpPr txBox="1"/>
          <p:nvPr/>
        </p:nvSpPr>
        <p:spPr>
          <a:xfrm>
            <a:off x="5147471" y="4662492"/>
            <a:ext cx="800219" cy="461665"/>
          </a:xfrm>
          <a:prstGeom prst="rect">
            <a:avLst/>
          </a:prstGeom>
          <a:noFill/>
        </p:spPr>
        <p:txBody>
          <a:bodyPr wrap="none" numCol="1" rtlCol="0">
            <a:spAutoFit/>
          </a:bodyPr>
          <a:lstStyle/>
          <a:p>
            <a:r>
              <a:rPr lang="de-DE" altLang="de-DE" sz="2400" dirty="0">
                <a:solidFill>
                  <a:schemeClr val="bg1"/>
                </a:solidFill>
              </a:rPr>
              <a:t>EEE</a:t>
            </a:r>
          </a:p>
        </p:txBody>
      </p:sp>
      <p:sp>
        <p:nvSpPr>
          <p:cNvPr id="21" name="TextBox 20">
            <a:extLst>
              <a:ext uri="{FF2B5EF4-FFF2-40B4-BE49-F238E27FC236}">
                <a16:creationId xmlns:a16="http://schemas.microsoft.com/office/drawing/2014/main" id="{C2AC9CF0-19CD-FCD9-EEEA-2F3AF6C39D62}"/>
              </a:ext>
            </a:extLst>
          </p:cNvPr>
          <p:cNvSpPr txBox="1"/>
          <p:nvPr/>
        </p:nvSpPr>
        <p:spPr>
          <a:xfrm>
            <a:off x="6169390" y="4662492"/>
            <a:ext cx="747320" cy="461665"/>
          </a:xfrm>
          <a:prstGeom prst="rect">
            <a:avLst/>
          </a:prstGeom>
          <a:noFill/>
        </p:spPr>
        <p:txBody>
          <a:bodyPr wrap="none" numCol="1" rtlCol="0">
            <a:spAutoFit/>
          </a:bodyPr>
          <a:lstStyle/>
          <a:p>
            <a:r>
              <a:rPr lang="de-DE" altLang="de-DE" sz="2400" dirty="0">
                <a:solidFill>
                  <a:schemeClr val="bg1"/>
                </a:solidFill>
              </a:rPr>
              <a:t>FFF</a:t>
            </a:r>
          </a:p>
        </p:txBody>
      </p:sp>
      <p:sp>
        <p:nvSpPr>
          <p:cNvPr id="22" name="TextBox 21">
            <a:extLst>
              <a:ext uri="{FF2B5EF4-FFF2-40B4-BE49-F238E27FC236}">
                <a16:creationId xmlns:a16="http://schemas.microsoft.com/office/drawing/2014/main" id="{FF407049-6B51-B7A2-158A-986548FB1D16}"/>
              </a:ext>
            </a:extLst>
          </p:cNvPr>
          <p:cNvSpPr txBox="1"/>
          <p:nvPr/>
        </p:nvSpPr>
        <p:spPr>
          <a:xfrm>
            <a:off x="384001" y="226074"/>
            <a:ext cx="2651688" cy="461665"/>
          </a:xfrm>
          <a:prstGeom prst="rect">
            <a:avLst/>
          </a:prstGeom>
          <a:noFill/>
        </p:spPr>
        <p:txBody>
          <a:bodyPr wrap="none" numCol="1" rtlCol="0">
            <a:spAutoFit/>
          </a:bodyPr>
          <a:lstStyle/>
          <a:p>
            <a:r>
              <a:rPr lang="de-DE" altLang="de-DE" sz="2400" spc="300" dirty="0">
                <a:solidFill>
                  <a:schemeClr val="accent5"/>
                </a:solidFill>
              </a:rPr>
              <a:t>EfficientNetB0</a:t>
            </a:r>
          </a:p>
        </p:txBody>
      </p:sp>
      <p:sp>
        <p:nvSpPr>
          <p:cNvPr id="28" name="ZoneTexte 27">
            <a:extLst>
              <a:ext uri="{FF2B5EF4-FFF2-40B4-BE49-F238E27FC236}">
                <a16:creationId xmlns:a16="http://schemas.microsoft.com/office/drawing/2014/main" id="{F37F33EF-FF5D-A46F-1B40-8AF501BC0DE9}"/>
              </a:ext>
            </a:extLst>
          </p:cNvPr>
          <p:cNvSpPr txBox="1"/>
          <p:nvPr/>
        </p:nvSpPr>
        <p:spPr>
          <a:xfrm>
            <a:off x="6076644" y="5200169"/>
            <a:ext cx="6115356" cy="1200329"/>
          </a:xfrm>
          <a:prstGeom prst="rect">
            <a:avLst/>
          </a:prstGeom>
          <a:noFill/>
        </p:spPr>
        <p:txBody>
          <a:bodyPr wrap="square" rtlCol="0">
            <a:spAutoFit/>
          </a:bodyPr>
          <a:lstStyle/>
          <a:p>
            <a:r>
              <a:rPr lang="fr-FR" dirty="0"/>
              <a:t>Le modèle montre un sous-apprentissage marqué, avec une faible précision sur les ensembles d’entraînement et de test, ce qui indique qu’il n’a pas réussi à apprendre les caractéristiques essentielles des données.</a:t>
            </a:r>
          </a:p>
        </p:txBody>
      </p:sp>
      <p:pic>
        <p:nvPicPr>
          <p:cNvPr id="3" name="Image 2">
            <a:extLst>
              <a:ext uri="{FF2B5EF4-FFF2-40B4-BE49-F238E27FC236}">
                <a16:creationId xmlns:a16="http://schemas.microsoft.com/office/drawing/2014/main" id="{137273EE-A3BE-1469-C9C2-580B4A6836BE}"/>
              </a:ext>
            </a:extLst>
          </p:cNvPr>
          <p:cNvPicPr>
            <a:picLocks noChangeAspect="1"/>
          </p:cNvPicPr>
          <p:nvPr/>
        </p:nvPicPr>
        <p:blipFill>
          <a:blip r:embed="rId6"/>
          <a:stretch>
            <a:fillRect/>
          </a:stretch>
        </p:blipFill>
        <p:spPr>
          <a:xfrm>
            <a:off x="115645" y="843155"/>
            <a:ext cx="9620250" cy="3743325"/>
          </a:xfrm>
          <a:prstGeom prst="rect">
            <a:avLst/>
          </a:prstGeom>
        </p:spPr>
      </p:pic>
      <p:graphicFrame>
        <p:nvGraphicFramePr>
          <p:cNvPr id="4" name="Tableau 3">
            <a:extLst>
              <a:ext uri="{FF2B5EF4-FFF2-40B4-BE49-F238E27FC236}">
                <a16:creationId xmlns:a16="http://schemas.microsoft.com/office/drawing/2014/main" id="{21F5D279-8777-2381-1802-D6C3C1AA1823}"/>
              </a:ext>
            </a:extLst>
          </p:cNvPr>
          <p:cNvGraphicFramePr>
            <a:graphicFrameLocks noGrp="1"/>
          </p:cNvGraphicFramePr>
          <p:nvPr>
            <p:extLst>
              <p:ext uri="{D42A27DB-BD31-4B8C-83A1-F6EECF244321}">
                <p14:modId xmlns:p14="http://schemas.microsoft.com/office/powerpoint/2010/main" val="1726468552"/>
              </p:ext>
            </p:extLst>
          </p:nvPr>
        </p:nvGraphicFramePr>
        <p:xfrm>
          <a:off x="43595" y="5477168"/>
          <a:ext cx="4724400" cy="525780"/>
        </p:xfrm>
        <a:graphic>
          <a:graphicData uri="http://schemas.openxmlformats.org/drawingml/2006/table">
            <a:tbl>
              <a:tblPr>
                <a:tableStyleId>{839DD9DD-9E6C-4910-8AC0-68ADFF6A6AFC}</a:tableStyleId>
              </a:tblPr>
              <a:tblGrid>
                <a:gridCol w="787400">
                  <a:extLst>
                    <a:ext uri="{9D8B030D-6E8A-4147-A177-3AD203B41FA5}">
                      <a16:colId xmlns:a16="http://schemas.microsoft.com/office/drawing/2014/main" val="2161999691"/>
                    </a:ext>
                  </a:extLst>
                </a:gridCol>
                <a:gridCol w="787400">
                  <a:extLst>
                    <a:ext uri="{9D8B030D-6E8A-4147-A177-3AD203B41FA5}">
                      <a16:colId xmlns:a16="http://schemas.microsoft.com/office/drawing/2014/main" val="3020192835"/>
                    </a:ext>
                  </a:extLst>
                </a:gridCol>
                <a:gridCol w="787400">
                  <a:extLst>
                    <a:ext uri="{9D8B030D-6E8A-4147-A177-3AD203B41FA5}">
                      <a16:colId xmlns:a16="http://schemas.microsoft.com/office/drawing/2014/main" val="416470506"/>
                    </a:ext>
                  </a:extLst>
                </a:gridCol>
                <a:gridCol w="787400">
                  <a:extLst>
                    <a:ext uri="{9D8B030D-6E8A-4147-A177-3AD203B41FA5}">
                      <a16:colId xmlns:a16="http://schemas.microsoft.com/office/drawing/2014/main" val="918451952"/>
                    </a:ext>
                  </a:extLst>
                </a:gridCol>
                <a:gridCol w="787400">
                  <a:extLst>
                    <a:ext uri="{9D8B030D-6E8A-4147-A177-3AD203B41FA5}">
                      <a16:colId xmlns:a16="http://schemas.microsoft.com/office/drawing/2014/main" val="749388408"/>
                    </a:ext>
                  </a:extLst>
                </a:gridCol>
                <a:gridCol w="787400">
                  <a:extLst>
                    <a:ext uri="{9D8B030D-6E8A-4147-A177-3AD203B41FA5}">
                      <a16:colId xmlns:a16="http://schemas.microsoft.com/office/drawing/2014/main" val="270334234"/>
                    </a:ext>
                  </a:extLst>
                </a:gridCol>
              </a:tblGrid>
              <a:tr h="182880">
                <a:tc>
                  <a:txBody>
                    <a:bodyPr/>
                    <a:lstStyle/>
                    <a:p>
                      <a:pPr algn="l" fontAlgn="b"/>
                      <a:r>
                        <a:rPr lang="fr-FR" sz="1100" u="none" strike="noStrike">
                          <a:effectLst/>
                        </a:rPr>
                        <a:t>Model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Train Loss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Train 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Test Loss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Test 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Comment</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74615049"/>
                  </a:ext>
                </a:extLst>
              </a:tr>
              <a:tr h="182880">
                <a:tc>
                  <a:txBody>
                    <a:bodyPr/>
                    <a:lstStyle/>
                    <a:p>
                      <a:pPr algn="l" fontAlgn="b"/>
                      <a:r>
                        <a:rPr lang="fr-FR" sz="1100" u="none" strike="noStrike">
                          <a:effectLst/>
                        </a:rPr>
                        <a:t>Model X</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1.6113</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19.45%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1.6066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24.44%</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Underfitting</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7251708"/>
                  </a:ext>
                </a:extLst>
              </a:tr>
            </a:tbl>
          </a:graphicData>
        </a:graphic>
      </p:graphicFrame>
    </p:spTree>
    <p:custDataLst>
      <p:tags r:id="rId1"/>
    </p:custDataLst>
    <p:extLst>
      <p:ext uri="{BB962C8B-B14F-4D97-AF65-F5344CB8AC3E}">
        <p14:creationId xmlns:p14="http://schemas.microsoft.com/office/powerpoint/2010/main" val="159248432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0F820699-D8C9-46E7-B22A-7E2EBCDD2BCA}"/>
              </a:ext>
            </a:extLst>
          </p:cNvPr>
          <p:cNvGraphicFramePr>
            <a:graphicFrameLocks noChangeAspect="1"/>
          </p:cNvGraphicFramePr>
          <p:nvPr>
            <p:custDataLst>
              <p:tags r:id="rId2"/>
            </p:custDataLst>
            <p:extLst>
              <p:ext uri="{D42A27DB-BD31-4B8C-83A1-F6EECF244321}">
                <p14:modId xmlns:p14="http://schemas.microsoft.com/office/powerpoint/2010/main" val="1375590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5" name="Object 14" hidden="1">
                        <a:extLst>
                          <a:ext uri="{FF2B5EF4-FFF2-40B4-BE49-F238E27FC236}">
                            <a16:creationId xmlns:a16="http://schemas.microsoft.com/office/drawing/2014/main" id="{0F820699-D8C9-46E7-B22A-7E2EBCDD2B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Rectangle 3" hidden="1">
            <a:extLst>
              <a:ext uri="{FF2B5EF4-FFF2-40B4-BE49-F238E27FC236}">
                <a16:creationId xmlns:a16="http://schemas.microsoft.com/office/drawing/2014/main" id="{3A127A0B-500C-4951-93A4-425343391E1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en-US" altLang="de-DE" sz="1000" dirty="0">
              <a:sym typeface="+mn-lt"/>
            </a:endParaRPr>
          </a:p>
        </p:txBody>
      </p:sp>
      <p:graphicFrame>
        <p:nvGraphicFramePr>
          <p:cNvPr id="18" name="Chart 17">
            <a:extLst>
              <a:ext uri="{FF2B5EF4-FFF2-40B4-BE49-F238E27FC236}">
                <a16:creationId xmlns:a16="http://schemas.microsoft.com/office/drawing/2014/main" id="{2843C13E-AAC6-4A34-9AAA-F34BEAF0469E}"/>
              </a:ext>
            </a:extLst>
          </p:cNvPr>
          <p:cNvGraphicFramePr/>
          <p:nvPr>
            <p:extLst>
              <p:ext uri="{D42A27DB-BD31-4B8C-83A1-F6EECF244321}">
                <p14:modId xmlns:p14="http://schemas.microsoft.com/office/powerpoint/2010/main" val="3922524759"/>
              </p:ext>
            </p:extLst>
          </p:nvPr>
        </p:nvGraphicFramePr>
        <p:xfrm>
          <a:off x="587376" y="2432050"/>
          <a:ext cx="4843461" cy="3270250"/>
        </p:xfrm>
        <a:graphic>
          <a:graphicData uri="http://schemas.openxmlformats.org/drawingml/2006/chart">
            <c:chart xmlns:c="http://schemas.openxmlformats.org/drawingml/2006/chart" xmlns:r="http://schemas.openxmlformats.org/officeDocument/2006/relationships" r:id="rId7"/>
          </a:graphicData>
        </a:graphic>
      </p:graphicFrame>
      <p:sp>
        <p:nvSpPr>
          <p:cNvPr id="46" name="TextBox 45">
            <a:extLst>
              <a:ext uri="{FF2B5EF4-FFF2-40B4-BE49-F238E27FC236}">
                <a16:creationId xmlns:a16="http://schemas.microsoft.com/office/drawing/2014/main" id="{7BDEBE16-6C7E-4747-B337-649E8E66E0D8}"/>
              </a:ext>
            </a:extLst>
          </p:cNvPr>
          <p:cNvSpPr txBox="1"/>
          <p:nvPr/>
        </p:nvSpPr>
        <p:spPr>
          <a:xfrm>
            <a:off x="587376" y="1398588"/>
            <a:ext cx="3264534" cy="430887"/>
          </a:xfrm>
          <a:prstGeom prst="rect">
            <a:avLst/>
          </a:prstGeom>
          <a:noFill/>
        </p:spPr>
        <p:txBody>
          <a:bodyPr wrap="square" lIns="0" tIns="0" rIns="0" bIns="0" numCol="1" rtlCol="0">
            <a:spAutoFit/>
          </a:bodyPr>
          <a:lstStyle/>
          <a:p>
            <a:r>
              <a:rPr lang="de-DE" altLang="de-DE" sz="2800" spc="300" dirty="0">
                <a:solidFill>
                  <a:schemeClr val="accent3"/>
                </a:solidFill>
              </a:rPr>
              <a:t>CHART TITLE A</a:t>
            </a:r>
          </a:p>
        </p:txBody>
      </p:sp>
      <p:sp>
        <p:nvSpPr>
          <p:cNvPr id="52" name="TextBox 51">
            <a:extLst>
              <a:ext uri="{FF2B5EF4-FFF2-40B4-BE49-F238E27FC236}">
                <a16:creationId xmlns:a16="http://schemas.microsoft.com/office/drawing/2014/main" id="{15A7A9D6-8252-452E-806D-FA0F40CE0FF5}"/>
              </a:ext>
            </a:extLst>
          </p:cNvPr>
          <p:cNvSpPr txBox="1"/>
          <p:nvPr/>
        </p:nvSpPr>
        <p:spPr>
          <a:xfrm>
            <a:off x="6096000" y="1398588"/>
            <a:ext cx="3264534" cy="430887"/>
          </a:xfrm>
          <a:prstGeom prst="rect">
            <a:avLst/>
          </a:prstGeom>
          <a:noFill/>
        </p:spPr>
        <p:txBody>
          <a:bodyPr wrap="square" lIns="0" tIns="0" rIns="0" bIns="0" numCol="1" rtlCol="0">
            <a:spAutoFit/>
          </a:bodyPr>
          <a:lstStyle/>
          <a:p>
            <a:r>
              <a:rPr lang="de-DE" altLang="de-DE" sz="2800" spc="300" dirty="0">
                <a:solidFill>
                  <a:schemeClr val="accent3"/>
                </a:solidFill>
              </a:rPr>
              <a:t>CHART TITLE B</a:t>
            </a:r>
          </a:p>
        </p:txBody>
      </p:sp>
      <p:sp>
        <p:nvSpPr>
          <p:cNvPr id="93" name="TextBox 92">
            <a:extLst>
              <a:ext uri="{FF2B5EF4-FFF2-40B4-BE49-F238E27FC236}">
                <a16:creationId xmlns:a16="http://schemas.microsoft.com/office/drawing/2014/main" id="{7719FFDE-F7A5-4341-8B2A-4FED2C46B8A3}"/>
              </a:ext>
            </a:extLst>
          </p:cNvPr>
          <p:cNvSpPr txBox="1"/>
          <p:nvPr/>
        </p:nvSpPr>
        <p:spPr>
          <a:xfrm>
            <a:off x="587376" y="1837333"/>
            <a:ext cx="3264534" cy="246221"/>
          </a:xfrm>
          <a:prstGeom prst="rect">
            <a:avLst/>
          </a:prstGeom>
          <a:noFill/>
        </p:spPr>
        <p:txBody>
          <a:bodyPr wrap="square" lIns="0" tIns="0" rIns="0" bIns="0" numCol="1" rtlCol="0">
            <a:spAutoFit/>
          </a:bodyPr>
          <a:lstStyle/>
          <a:p>
            <a:r>
              <a:rPr lang="de-DE" altLang="de-DE" sz="1600" dirty="0">
                <a:solidFill>
                  <a:schemeClr val="tx1">
                    <a:lumMod val="75000"/>
                    <a:lumOff val="25000"/>
                  </a:schemeClr>
                </a:solidFill>
              </a:rPr>
              <a:t>Sample </a:t>
            </a:r>
            <a:r>
              <a:rPr lang="de-DE" altLang="de-DE" sz="1600" dirty="0" err="1">
                <a:solidFill>
                  <a:schemeClr val="tx1">
                    <a:lumMod val="75000"/>
                    <a:lumOff val="25000"/>
                  </a:schemeClr>
                </a:solidFill>
              </a:rPr>
              <a:t>header</a:t>
            </a:r>
            <a:endParaRPr lang="de-DE" altLang="de-DE" sz="1600" dirty="0">
              <a:solidFill>
                <a:schemeClr val="tx1">
                  <a:lumMod val="75000"/>
                  <a:lumOff val="25000"/>
                </a:schemeClr>
              </a:solidFill>
            </a:endParaRPr>
          </a:p>
        </p:txBody>
      </p:sp>
      <p:sp>
        <p:nvSpPr>
          <p:cNvPr id="94" name="TextBox 93">
            <a:extLst>
              <a:ext uri="{FF2B5EF4-FFF2-40B4-BE49-F238E27FC236}">
                <a16:creationId xmlns:a16="http://schemas.microsoft.com/office/drawing/2014/main" id="{5CCDF516-0A7A-4AA1-8C70-6B1AF562DFDB}"/>
              </a:ext>
            </a:extLst>
          </p:cNvPr>
          <p:cNvSpPr txBox="1"/>
          <p:nvPr/>
        </p:nvSpPr>
        <p:spPr>
          <a:xfrm>
            <a:off x="6096000" y="1837333"/>
            <a:ext cx="3264534" cy="246221"/>
          </a:xfrm>
          <a:prstGeom prst="rect">
            <a:avLst/>
          </a:prstGeom>
          <a:noFill/>
        </p:spPr>
        <p:txBody>
          <a:bodyPr wrap="square" lIns="0" tIns="0" rIns="0" bIns="0" numCol="1" rtlCol="0">
            <a:spAutoFit/>
          </a:bodyPr>
          <a:lstStyle/>
          <a:p>
            <a:r>
              <a:rPr lang="de-DE" altLang="de-DE" sz="1600">
                <a:solidFill>
                  <a:schemeClr val="tx1">
                    <a:lumMod val="75000"/>
                    <a:lumOff val="25000"/>
                  </a:schemeClr>
                </a:solidFill>
              </a:rPr>
              <a:t>Sample header</a:t>
            </a:r>
            <a:endParaRPr lang="de-DE" altLang="de-DE" sz="1600" dirty="0">
              <a:solidFill>
                <a:schemeClr val="tx1">
                  <a:lumMod val="75000"/>
                  <a:lumOff val="25000"/>
                </a:schemeClr>
              </a:solidFill>
            </a:endParaRPr>
          </a:p>
        </p:txBody>
      </p:sp>
      <p:graphicFrame>
        <p:nvGraphicFramePr>
          <p:cNvPr id="33" name="Chart 32">
            <a:extLst>
              <a:ext uri="{FF2B5EF4-FFF2-40B4-BE49-F238E27FC236}">
                <a16:creationId xmlns:a16="http://schemas.microsoft.com/office/drawing/2014/main" id="{53290720-7571-47D1-8D8E-0D27620C5A95}"/>
              </a:ext>
            </a:extLst>
          </p:cNvPr>
          <p:cNvGraphicFramePr/>
          <p:nvPr>
            <p:extLst>
              <p:ext uri="{D42A27DB-BD31-4B8C-83A1-F6EECF244321}">
                <p14:modId xmlns:p14="http://schemas.microsoft.com/office/powerpoint/2010/main" val="1078980204"/>
              </p:ext>
            </p:extLst>
          </p:nvPr>
        </p:nvGraphicFramePr>
        <p:xfrm>
          <a:off x="6096000" y="2432050"/>
          <a:ext cx="4843461" cy="3270250"/>
        </p:xfrm>
        <a:graphic>
          <a:graphicData uri="http://schemas.openxmlformats.org/drawingml/2006/chart">
            <c:chart xmlns:c="http://schemas.openxmlformats.org/drawingml/2006/chart" xmlns:r="http://schemas.openxmlformats.org/officeDocument/2006/relationships" r:id="rId8"/>
          </a:graphicData>
        </a:graphic>
      </p:graphicFrame>
    </p:spTree>
    <p:custDataLst>
      <p:tags r:id="rId1"/>
    </p:custDataLst>
    <p:extLst>
      <p:ext uri="{BB962C8B-B14F-4D97-AF65-F5344CB8AC3E}">
        <p14:creationId xmlns:p14="http://schemas.microsoft.com/office/powerpoint/2010/main" val="4121558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2222A-474F-3567-54DC-6B6CB7AC8D50}"/>
            </a:ext>
          </a:extLst>
        </p:cNvPr>
        <p:cNvGrpSpPr/>
        <p:nvPr/>
      </p:nvGrpSpPr>
      <p:grpSpPr>
        <a:xfrm>
          <a:off x="0" y="0"/>
          <a:ext cx="0" cy="0"/>
          <a:chOff x="0" y="0"/>
          <a:chExt cx="0" cy="0"/>
        </a:xfrm>
      </p:grpSpPr>
      <p:graphicFrame>
        <p:nvGraphicFramePr>
          <p:cNvPr id="15" name="Object 14" hidden="1">
            <a:extLst>
              <a:ext uri="{FF2B5EF4-FFF2-40B4-BE49-F238E27FC236}">
                <a16:creationId xmlns:a16="http://schemas.microsoft.com/office/drawing/2014/main" id="{588324C8-CB4E-0942-BB9A-9DF1D225498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5" name="Object 14" hidden="1">
                        <a:extLst>
                          <a:ext uri="{FF2B5EF4-FFF2-40B4-BE49-F238E27FC236}">
                            <a16:creationId xmlns:a16="http://schemas.microsoft.com/office/drawing/2014/main" id="{929982F7-5C5B-C4F9-271B-476135009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TextBox 15">
            <a:extLst>
              <a:ext uri="{FF2B5EF4-FFF2-40B4-BE49-F238E27FC236}">
                <a16:creationId xmlns:a16="http://schemas.microsoft.com/office/drawing/2014/main" id="{2DB1030F-802A-7A1B-3EA6-E3CD4B5928EB}"/>
              </a:ext>
            </a:extLst>
          </p:cNvPr>
          <p:cNvSpPr txBox="1"/>
          <p:nvPr/>
        </p:nvSpPr>
        <p:spPr>
          <a:xfrm>
            <a:off x="730891" y="5477168"/>
            <a:ext cx="800219" cy="461665"/>
          </a:xfrm>
          <a:prstGeom prst="rect">
            <a:avLst/>
          </a:prstGeom>
          <a:noFill/>
        </p:spPr>
        <p:txBody>
          <a:bodyPr wrap="none" numCol="1" rtlCol="0">
            <a:spAutoFit/>
          </a:bodyPr>
          <a:lstStyle/>
          <a:p>
            <a:r>
              <a:rPr lang="de-DE" altLang="de-DE" sz="2400" dirty="0">
                <a:solidFill>
                  <a:schemeClr val="bg1"/>
                </a:solidFill>
              </a:rPr>
              <a:t>AAA</a:t>
            </a:r>
          </a:p>
        </p:txBody>
      </p:sp>
      <p:sp>
        <p:nvSpPr>
          <p:cNvPr id="18" name="TextBox 17">
            <a:extLst>
              <a:ext uri="{FF2B5EF4-FFF2-40B4-BE49-F238E27FC236}">
                <a16:creationId xmlns:a16="http://schemas.microsoft.com/office/drawing/2014/main" id="{055765EA-DFF6-0863-5533-61345AA02D69}"/>
              </a:ext>
            </a:extLst>
          </p:cNvPr>
          <p:cNvSpPr txBox="1"/>
          <p:nvPr/>
        </p:nvSpPr>
        <p:spPr>
          <a:xfrm>
            <a:off x="2997831" y="4662492"/>
            <a:ext cx="853119" cy="461665"/>
          </a:xfrm>
          <a:prstGeom prst="rect">
            <a:avLst/>
          </a:prstGeom>
          <a:noFill/>
        </p:spPr>
        <p:txBody>
          <a:bodyPr wrap="none" numCol="1" rtlCol="0">
            <a:spAutoFit/>
          </a:bodyPr>
          <a:lstStyle/>
          <a:p>
            <a:r>
              <a:rPr lang="de-DE" altLang="de-DE" sz="2400" dirty="0">
                <a:solidFill>
                  <a:schemeClr val="bg1"/>
                </a:solidFill>
              </a:rPr>
              <a:t>CCC</a:t>
            </a:r>
          </a:p>
        </p:txBody>
      </p:sp>
      <p:sp>
        <p:nvSpPr>
          <p:cNvPr id="19" name="TextBox 18">
            <a:extLst>
              <a:ext uri="{FF2B5EF4-FFF2-40B4-BE49-F238E27FC236}">
                <a16:creationId xmlns:a16="http://schemas.microsoft.com/office/drawing/2014/main" id="{F5E978AC-3C0B-FC0D-E0DA-F768D614B847}"/>
              </a:ext>
            </a:extLst>
          </p:cNvPr>
          <p:cNvSpPr txBox="1"/>
          <p:nvPr/>
        </p:nvSpPr>
        <p:spPr>
          <a:xfrm>
            <a:off x="4072651" y="4662492"/>
            <a:ext cx="853119" cy="461665"/>
          </a:xfrm>
          <a:prstGeom prst="rect">
            <a:avLst/>
          </a:prstGeom>
          <a:noFill/>
        </p:spPr>
        <p:txBody>
          <a:bodyPr wrap="none" numCol="1" rtlCol="0">
            <a:spAutoFit/>
          </a:bodyPr>
          <a:lstStyle/>
          <a:p>
            <a:r>
              <a:rPr lang="de-DE" altLang="de-DE" sz="2400" dirty="0">
                <a:solidFill>
                  <a:schemeClr val="bg1"/>
                </a:solidFill>
              </a:rPr>
              <a:t>DDD</a:t>
            </a:r>
          </a:p>
        </p:txBody>
      </p:sp>
      <p:sp>
        <p:nvSpPr>
          <p:cNvPr id="20" name="TextBox 19">
            <a:extLst>
              <a:ext uri="{FF2B5EF4-FFF2-40B4-BE49-F238E27FC236}">
                <a16:creationId xmlns:a16="http://schemas.microsoft.com/office/drawing/2014/main" id="{D1CF645A-F4E8-5562-5DB4-3B330F1B4300}"/>
              </a:ext>
            </a:extLst>
          </p:cNvPr>
          <p:cNvSpPr txBox="1"/>
          <p:nvPr/>
        </p:nvSpPr>
        <p:spPr>
          <a:xfrm>
            <a:off x="5147471" y="4662492"/>
            <a:ext cx="800219" cy="461665"/>
          </a:xfrm>
          <a:prstGeom prst="rect">
            <a:avLst/>
          </a:prstGeom>
          <a:noFill/>
        </p:spPr>
        <p:txBody>
          <a:bodyPr wrap="none" numCol="1" rtlCol="0">
            <a:spAutoFit/>
          </a:bodyPr>
          <a:lstStyle/>
          <a:p>
            <a:r>
              <a:rPr lang="de-DE" altLang="de-DE" sz="2400" dirty="0">
                <a:solidFill>
                  <a:schemeClr val="bg1"/>
                </a:solidFill>
              </a:rPr>
              <a:t>EEE</a:t>
            </a:r>
          </a:p>
        </p:txBody>
      </p:sp>
      <p:sp>
        <p:nvSpPr>
          <p:cNvPr id="21" name="TextBox 20">
            <a:extLst>
              <a:ext uri="{FF2B5EF4-FFF2-40B4-BE49-F238E27FC236}">
                <a16:creationId xmlns:a16="http://schemas.microsoft.com/office/drawing/2014/main" id="{21B3DB0A-0AAD-B200-B17B-8A91A4B08360}"/>
              </a:ext>
            </a:extLst>
          </p:cNvPr>
          <p:cNvSpPr txBox="1"/>
          <p:nvPr/>
        </p:nvSpPr>
        <p:spPr>
          <a:xfrm>
            <a:off x="6169390" y="4662492"/>
            <a:ext cx="747320" cy="461665"/>
          </a:xfrm>
          <a:prstGeom prst="rect">
            <a:avLst/>
          </a:prstGeom>
          <a:noFill/>
        </p:spPr>
        <p:txBody>
          <a:bodyPr wrap="none" numCol="1" rtlCol="0">
            <a:spAutoFit/>
          </a:bodyPr>
          <a:lstStyle/>
          <a:p>
            <a:r>
              <a:rPr lang="de-DE" altLang="de-DE" sz="2400" dirty="0">
                <a:solidFill>
                  <a:schemeClr val="bg1"/>
                </a:solidFill>
              </a:rPr>
              <a:t>FFF</a:t>
            </a:r>
          </a:p>
        </p:txBody>
      </p:sp>
      <p:sp>
        <p:nvSpPr>
          <p:cNvPr id="22" name="TextBox 21">
            <a:extLst>
              <a:ext uri="{FF2B5EF4-FFF2-40B4-BE49-F238E27FC236}">
                <a16:creationId xmlns:a16="http://schemas.microsoft.com/office/drawing/2014/main" id="{FE7E8FD0-13D8-3046-9D74-5E5778961286}"/>
              </a:ext>
            </a:extLst>
          </p:cNvPr>
          <p:cNvSpPr txBox="1"/>
          <p:nvPr/>
        </p:nvSpPr>
        <p:spPr>
          <a:xfrm>
            <a:off x="384001" y="226074"/>
            <a:ext cx="1883849" cy="461665"/>
          </a:xfrm>
          <a:prstGeom prst="rect">
            <a:avLst/>
          </a:prstGeom>
          <a:noFill/>
        </p:spPr>
        <p:txBody>
          <a:bodyPr wrap="none" numCol="1" rtlCol="0">
            <a:spAutoFit/>
          </a:bodyPr>
          <a:lstStyle/>
          <a:p>
            <a:r>
              <a:rPr lang="de-DE" altLang="de-DE" sz="2400" spc="300" dirty="0" err="1">
                <a:solidFill>
                  <a:schemeClr val="accent5"/>
                </a:solidFill>
              </a:rPr>
              <a:t>DenseNET</a:t>
            </a:r>
            <a:endParaRPr lang="de-DE" altLang="de-DE" sz="2400" spc="300" dirty="0">
              <a:solidFill>
                <a:schemeClr val="accent5"/>
              </a:solidFill>
            </a:endParaRPr>
          </a:p>
        </p:txBody>
      </p:sp>
      <p:sp>
        <p:nvSpPr>
          <p:cNvPr id="28" name="ZoneTexte 27">
            <a:extLst>
              <a:ext uri="{FF2B5EF4-FFF2-40B4-BE49-F238E27FC236}">
                <a16:creationId xmlns:a16="http://schemas.microsoft.com/office/drawing/2014/main" id="{DF24B984-E861-20CF-2D38-9AEB9D72C28A}"/>
              </a:ext>
            </a:extLst>
          </p:cNvPr>
          <p:cNvSpPr txBox="1"/>
          <p:nvPr/>
        </p:nvSpPr>
        <p:spPr>
          <a:xfrm>
            <a:off x="6076644" y="5200169"/>
            <a:ext cx="6115356" cy="1200329"/>
          </a:xfrm>
          <a:prstGeom prst="rect">
            <a:avLst/>
          </a:prstGeom>
          <a:noFill/>
        </p:spPr>
        <p:txBody>
          <a:bodyPr wrap="square" rtlCol="0">
            <a:spAutoFit/>
          </a:bodyPr>
          <a:lstStyle/>
          <a:p>
            <a:r>
              <a:rPr lang="fr-FR" dirty="0"/>
              <a:t>Le modèle obtient de très bonnes performances avec des précisions, rappels et F1-scores élevés pour toutes les classes, ainsi qu’une précision globale de 86%, démontrant une excellente capacité de classification équilibrée.</a:t>
            </a:r>
          </a:p>
        </p:txBody>
      </p:sp>
      <p:graphicFrame>
        <p:nvGraphicFramePr>
          <p:cNvPr id="8" name="Tableau 7">
            <a:extLst>
              <a:ext uri="{FF2B5EF4-FFF2-40B4-BE49-F238E27FC236}">
                <a16:creationId xmlns:a16="http://schemas.microsoft.com/office/drawing/2014/main" id="{483C93BC-652B-0E14-0106-C6641F0C4E3E}"/>
              </a:ext>
            </a:extLst>
          </p:cNvPr>
          <p:cNvGraphicFramePr>
            <a:graphicFrameLocks noGrp="1"/>
          </p:cNvGraphicFramePr>
          <p:nvPr>
            <p:extLst>
              <p:ext uri="{D42A27DB-BD31-4B8C-83A1-F6EECF244321}">
                <p14:modId xmlns:p14="http://schemas.microsoft.com/office/powerpoint/2010/main" val="2116781801"/>
              </p:ext>
            </p:extLst>
          </p:nvPr>
        </p:nvGraphicFramePr>
        <p:xfrm>
          <a:off x="201370" y="5281280"/>
          <a:ext cx="4724400" cy="853440"/>
        </p:xfrm>
        <a:graphic>
          <a:graphicData uri="http://schemas.openxmlformats.org/drawingml/2006/table">
            <a:tbl>
              <a:tblPr>
                <a:tableStyleId>{839DD9DD-9E6C-4910-8AC0-68ADFF6A6AFC}</a:tableStyleId>
              </a:tblPr>
              <a:tblGrid>
                <a:gridCol w="787400">
                  <a:extLst>
                    <a:ext uri="{9D8B030D-6E8A-4147-A177-3AD203B41FA5}">
                      <a16:colId xmlns:a16="http://schemas.microsoft.com/office/drawing/2014/main" val="2953649215"/>
                    </a:ext>
                  </a:extLst>
                </a:gridCol>
                <a:gridCol w="787400">
                  <a:extLst>
                    <a:ext uri="{9D8B030D-6E8A-4147-A177-3AD203B41FA5}">
                      <a16:colId xmlns:a16="http://schemas.microsoft.com/office/drawing/2014/main" val="17177115"/>
                    </a:ext>
                  </a:extLst>
                </a:gridCol>
                <a:gridCol w="787400">
                  <a:extLst>
                    <a:ext uri="{9D8B030D-6E8A-4147-A177-3AD203B41FA5}">
                      <a16:colId xmlns:a16="http://schemas.microsoft.com/office/drawing/2014/main" val="3189018727"/>
                    </a:ext>
                  </a:extLst>
                </a:gridCol>
                <a:gridCol w="787400">
                  <a:extLst>
                    <a:ext uri="{9D8B030D-6E8A-4147-A177-3AD203B41FA5}">
                      <a16:colId xmlns:a16="http://schemas.microsoft.com/office/drawing/2014/main" val="2363734216"/>
                    </a:ext>
                  </a:extLst>
                </a:gridCol>
                <a:gridCol w="787400">
                  <a:extLst>
                    <a:ext uri="{9D8B030D-6E8A-4147-A177-3AD203B41FA5}">
                      <a16:colId xmlns:a16="http://schemas.microsoft.com/office/drawing/2014/main" val="1103643321"/>
                    </a:ext>
                  </a:extLst>
                </a:gridCol>
                <a:gridCol w="787400">
                  <a:extLst>
                    <a:ext uri="{9D8B030D-6E8A-4147-A177-3AD203B41FA5}">
                      <a16:colId xmlns:a16="http://schemas.microsoft.com/office/drawing/2014/main" val="554329586"/>
                    </a:ext>
                  </a:extLst>
                </a:gridCol>
              </a:tblGrid>
              <a:tr h="182880">
                <a:tc>
                  <a:txBody>
                    <a:bodyPr/>
                    <a:lstStyle/>
                    <a:p>
                      <a:pPr algn="l" fontAlgn="b"/>
                      <a:r>
                        <a:rPr lang="fr-FR" sz="1100" u="none" strike="noStrike">
                          <a:effectLst/>
                        </a:rPr>
                        <a:t>Model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Train Loss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Train 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Test Loss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Test 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Comment</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58584776"/>
                  </a:ext>
                </a:extLst>
              </a:tr>
              <a:tr h="182880">
                <a:tc>
                  <a:txBody>
                    <a:bodyPr/>
                    <a:lstStyle/>
                    <a:p>
                      <a:pPr algn="l" fontAlgn="b"/>
                      <a:r>
                        <a:rPr lang="fr-FR" sz="1100" u="none" strike="noStrike">
                          <a:effectLst/>
                        </a:rPr>
                        <a:t>Model X</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0.3739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87.53%</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0.4040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86.42%</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Good generalization</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17441029"/>
                  </a:ext>
                </a:extLst>
              </a:tr>
            </a:tbl>
          </a:graphicData>
        </a:graphic>
      </p:graphicFrame>
      <p:pic>
        <p:nvPicPr>
          <p:cNvPr id="10" name="Image 9">
            <a:extLst>
              <a:ext uri="{FF2B5EF4-FFF2-40B4-BE49-F238E27FC236}">
                <a16:creationId xmlns:a16="http://schemas.microsoft.com/office/drawing/2014/main" id="{FBC3629D-94F4-48C7-E3D9-3433B244EF52}"/>
              </a:ext>
            </a:extLst>
          </p:cNvPr>
          <p:cNvPicPr>
            <a:picLocks noChangeAspect="1"/>
          </p:cNvPicPr>
          <p:nvPr/>
        </p:nvPicPr>
        <p:blipFill>
          <a:blip r:embed="rId6"/>
          <a:stretch>
            <a:fillRect/>
          </a:stretch>
        </p:blipFill>
        <p:spPr>
          <a:xfrm>
            <a:off x="0" y="1031736"/>
            <a:ext cx="7693269" cy="3743325"/>
          </a:xfrm>
          <a:prstGeom prst="rect">
            <a:avLst/>
          </a:prstGeom>
        </p:spPr>
      </p:pic>
      <p:graphicFrame>
        <p:nvGraphicFramePr>
          <p:cNvPr id="11" name="Tableau 10">
            <a:extLst>
              <a:ext uri="{FF2B5EF4-FFF2-40B4-BE49-F238E27FC236}">
                <a16:creationId xmlns:a16="http://schemas.microsoft.com/office/drawing/2014/main" id="{532ABB57-EF1D-E0E4-F4EB-C1F73A92B9F1}"/>
              </a:ext>
            </a:extLst>
          </p:cNvPr>
          <p:cNvGraphicFramePr>
            <a:graphicFrameLocks noGrp="1"/>
          </p:cNvGraphicFramePr>
          <p:nvPr>
            <p:extLst>
              <p:ext uri="{D42A27DB-BD31-4B8C-83A1-F6EECF244321}">
                <p14:modId xmlns:p14="http://schemas.microsoft.com/office/powerpoint/2010/main" val="3925701537"/>
              </p:ext>
            </p:extLst>
          </p:nvPr>
        </p:nvGraphicFramePr>
        <p:xfrm>
          <a:off x="7807568" y="1354014"/>
          <a:ext cx="4132385" cy="2998174"/>
        </p:xfrm>
        <a:graphic>
          <a:graphicData uri="http://schemas.openxmlformats.org/drawingml/2006/table">
            <a:tbl>
              <a:tblPr>
                <a:tableStyleId>{839DD9DD-9E6C-4910-8AC0-68ADFF6A6AFC}</a:tableStyleId>
              </a:tblPr>
              <a:tblGrid>
                <a:gridCol w="826477">
                  <a:extLst>
                    <a:ext uri="{9D8B030D-6E8A-4147-A177-3AD203B41FA5}">
                      <a16:colId xmlns:a16="http://schemas.microsoft.com/office/drawing/2014/main" val="2657969438"/>
                    </a:ext>
                  </a:extLst>
                </a:gridCol>
                <a:gridCol w="826477">
                  <a:extLst>
                    <a:ext uri="{9D8B030D-6E8A-4147-A177-3AD203B41FA5}">
                      <a16:colId xmlns:a16="http://schemas.microsoft.com/office/drawing/2014/main" val="718745033"/>
                    </a:ext>
                  </a:extLst>
                </a:gridCol>
                <a:gridCol w="826477">
                  <a:extLst>
                    <a:ext uri="{9D8B030D-6E8A-4147-A177-3AD203B41FA5}">
                      <a16:colId xmlns:a16="http://schemas.microsoft.com/office/drawing/2014/main" val="2097248703"/>
                    </a:ext>
                  </a:extLst>
                </a:gridCol>
                <a:gridCol w="826477">
                  <a:extLst>
                    <a:ext uri="{9D8B030D-6E8A-4147-A177-3AD203B41FA5}">
                      <a16:colId xmlns:a16="http://schemas.microsoft.com/office/drawing/2014/main" val="1615498654"/>
                    </a:ext>
                  </a:extLst>
                </a:gridCol>
                <a:gridCol w="826477">
                  <a:extLst>
                    <a:ext uri="{9D8B030D-6E8A-4147-A177-3AD203B41FA5}">
                      <a16:colId xmlns:a16="http://schemas.microsoft.com/office/drawing/2014/main" val="3940475014"/>
                    </a:ext>
                  </a:extLst>
                </a:gridCol>
              </a:tblGrid>
              <a:tr h="186415">
                <a:tc>
                  <a:txBody>
                    <a:bodyPr/>
                    <a:lstStyle/>
                    <a:p>
                      <a:pPr algn="l" fontAlgn="b"/>
                      <a:r>
                        <a:rPr lang="fr-FR" sz="1100" u="none" strike="noStrike">
                          <a:effectLst/>
                        </a:rPr>
                        <a:t>Class</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Precision</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Recall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F1-Score</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Support</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1100127"/>
                  </a:ext>
                </a:extLst>
              </a:tr>
              <a:tr h="349528">
                <a:tc>
                  <a:txBody>
                    <a:bodyPr/>
                    <a:lstStyle/>
                    <a:p>
                      <a:pPr algn="l" fontAlgn="b"/>
                      <a:r>
                        <a:rPr lang="fr-FR" sz="1100" u="none" strike="noStrike">
                          <a:effectLst/>
                        </a:rPr>
                        <a:t>im_Dyskeratotic</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0.93</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0.90</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163</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8480443"/>
                  </a:ext>
                </a:extLst>
              </a:tr>
              <a:tr h="349528">
                <a:tc>
                  <a:txBody>
                    <a:bodyPr/>
                    <a:lstStyle/>
                    <a:p>
                      <a:pPr algn="l" fontAlgn="b"/>
                      <a:r>
                        <a:rPr lang="fr-FR" sz="1100" u="none" strike="noStrike">
                          <a:effectLst/>
                        </a:rPr>
                        <a:t>im_Koilocytotic</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0.82</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0.75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0.78</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165</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40578809"/>
                  </a:ext>
                </a:extLst>
              </a:tr>
              <a:tr h="349528">
                <a:tc>
                  <a:txBody>
                    <a:bodyPr/>
                    <a:lstStyle/>
                    <a:p>
                      <a:pPr algn="l" fontAlgn="b"/>
                      <a:r>
                        <a:rPr lang="fr-FR" sz="1100" u="none" strike="noStrike">
                          <a:effectLst/>
                        </a:rPr>
                        <a:t>im_Metaplastic</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0.85</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0.77</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0.81</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159</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50527148"/>
                  </a:ext>
                </a:extLst>
              </a:tr>
              <a:tr h="349528">
                <a:tc>
                  <a:txBody>
                    <a:bodyPr/>
                    <a:lstStyle/>
                    <a:p>
                      <a:pPr algn="l" fontAlgn="b"/>
                      <a:r>
                        <a:rPr lang="fr-FR" sz="1100" u="none" strike="noStrike">
                          <a:effectLst/>
                        </a:rPr>
                        <a:t>im_Parabasal</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157</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54193332"/>
                  </a:ext>
                </a:extLst>
              </a:tr>
              <a:tr h="691289">
                <a:tc>
                  <a:txBody>
                    <a:bodyPr/>
                    <a:lstStyle/>
                    <a:p>
                      <a:pPr algn="l" fontAlgn="b"/>
                      <a:r>
                        <a:rPr lang="fr-FR" sz="1100" u="none" strike="noStrike">
                          <a:effectLst/>
                        </a:rPr>
                        <a:t>im_Superficial-Intermediate</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0.89</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0.98</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0.93</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166</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9778360"/>
                  </a:ext>
                </a:extLst>
              </a:tr>
              <a:tr h="186415">
                <a:tc>
                  <a:txBody>
                    <a:bodyPr/>
                    <a:lstStyle/>
                    <a:p>
                      <a:pPr algn="l" fontAlgn="b"/>
                      <a:r>
                        <a:rPr lang="fr-FR" sz="1100" u="none" strike="noStrike">
                          <a:effectLst/>
                        </a:rPr>
                        <a:t>Accuracy</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 </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 </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810</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43275636"/>
                  </a:ext>
                </a:extLst>
              </a:tr>
              <a:tr h="186415">
                <a:tc>
                  <a:txBody>
                    <a:bodyPr/>
                    <a:lstStyle/>
                    <a:p>
                      <a:pPr algn="l" fontAlgn="b"/>
                      <a:r>
                        <a:rPr lang="fr-FR" sz="1100" u="none" strike="noStrike">
                          <a:effectLst/>
                        </a:rPr>
                        <a:t>Macro avg</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a:effectLst/>
                        </a:rPr>
                        <a:t>810</a:t>
                      </a:r>
                      <a:endParaRPr lang="fr-FR"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75435424"/>
                  </a:ext>
                </a:extLst>
              </a:tr>
              <a:tr h="349528">
                <a:tc>
                  <a:txBody>
                    <a:bodyPr/>
                    <a:lstStyle/>
                    <a:p>
                      <a:pPr algn="l" fontAlgn="b"/>
                      <a:r>
                        <a:rPr lang="fr-FR" sz="1100" u="none" strike="noStrike">
                          <a:effectLst/>
                        </a:rPr>
                        <a:t>Weighted avg</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0.86</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fr-FR" sz="1100" u="none" strike="noStrike" dirty="0">
                          <a:effectLst/>
                        </a:rPr>
                        <a:t>810</a:t>
                      </a:r>
                      <a:endParaRPr lang="fr-FR"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89410390"/>
                  </a:ext>
                </a:extLst>
              </a:tr>
            </a:tbl>
          </a:graphicData>
        </a:graphic>
      </p:graphicFrame>
    </p:spTree>
    <p:custDataLst>
      <p:tags r:id="rId1"/>
    </p:custDataLst>
    <p:extLst>
      <p:ext uri="{BB962C8B-B14F-4D97-AF65-F5344CB8AC3E}">
        <p14:creationId xmlns:p14="http://schemas.microsoft.com/office/powerpoint/2010/main" val="2976260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86A9B-5A2B-CB7A-25A6-B120B50788A8}"/>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545E21E-B012-6535-CE21-0894CB84E82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DC4F3388-1493-86E3-6F0B-CD1154215CC3}"/>
              </a:ext>
            </a:extLst>
          </p:cNvPr>
          <p:cNvSpPr txBox="1"/>
          <p:nvPr/>
        </p:nvSpPr>
        <p:spPr>
          <a:xfrm>
            <a:off x="587375" y="1183144"/>
            <a:ext cx="4171014" cy="430887"/>
          </a:xfrm>
          <a:prstGeom prst="rect">
            <a:avLst/>
          </a:prstGeom>
          <a:noFill/>
        </p:spPr>
        <p:txBody>
          <a:bodyPr wrap="none" lIns="0" tIns="0" rIns="0" bIns="0" numCol="1" rtlCol="0">
            <a:spAutoFit/>
          </a:bodyPr>
          <a:lstStyle/>
          <a:p>
            <a:r>
              <a:rPr lang="de-DE" altLang="de-DE" sz="2800" spc="300" dirty="0" err="1">
                <a:solidFill>
                  <a:schemeClr val="bg2">
                    <a:lumMod val="90000"/>
                    <a:lumOff val="10000"/>
                  </a:schemeClr>
                </a:solidFill>
              </a:rPr>
              <a:t>Choix</a:t>
            </a:r>
            <a:r>
              <a:rPr lang="de-DE" altLang="de-DE" sz="2800" spc="300" dirty="0">
                <a:solidFill>
                  <a:schemeClr val="bg2">
                    <a:lumMod val="90000"/>
                    <a:lumOff val="10000"/>
                  </a:schemeClr>
                </a:solidFill>
              </a:rPr>
              <a:t> du modèle final</a:t>
            </a:r>
          </a:p>
        </p:txBody>
      </p:sp>
      <p:sp>
        <p:nvSpPr>
          <p:cNvPr id="13" name="TextBox 12">
            <a:extLst>
              <a:ext uri="{FF2B5EF4-FFF2-40B4-BE49-F238E27FC236}">
                <a16:creationId xmlns:a16="http://schemas.microsoft.com/office/drawing/2014/main" id="{8058A1A9-5C15-8646-F7B4-2C5277BC449A}"/>
              </a:ext>
            </a:extLst>
          </p:cNvPr>
          <p:cNvSpPr txBox="1"/>
          <p:nvPr/>
        </p:nvSpPr>
        <p:spPr>
          <a:xfrm>
            <a:off x="6581608" y="1183144"/>
            <a:ext cx="1862689" cy="430887"/>
          </a:xfrm>
          <a:prstGeom prst="rect">
            <a:avLst/>
          </a:prstGeom>
          <a:noFill/>
        </p:spPr>
        <p:txBody>
          <a:bodyPr wrap="none" lIns="0" tIns="0" rIns="0" bIns="0" numCol="1" rtlCol="0">
            <a:spAutoFit/>
          </a:bodyPr>
          <a:lstStyle/>
          <a:p>
            <a:r>
              <a:rPr lang="de-DE" altLang="de-DE" sz="2800" spc="300" dirty="0">
                <a:solidFill>
                  <a:srgbClr val="079B84"/>
                </a:solidFill>
              </a:rPr>
              <a:t>DenseNet</a:t>
            </a:r>
          </a:p>
        </p:txBody>
      </p:sp>
      <p:sp>
        <p:nvSpPr>
          <p:cNvPr id="25" name="TextBox 24">
            <a:extLst>
              <a:ext uri="{FF2B5EF4-FFF2-40B4-BE49-F238E27FC236}">
                <a16:creationId xmlns:a16="http://schemas.microsoft.com/office/drawing/2014/main" id="{DC5D35B2-CCF5-D43D-7AF7-0A8F630871D3}"/>
              </a:ext>
            </a:extLst>
          </p:cNvPr>
          <p:cNvSpPr txBox="1"/>
          <p:nvPr/>
        </p:nvSpPr>
        <p:spPr>
          <a:xfrm>
            <a:off x="6581608" y="1916569"/>
            <a:ext cx="4992329" cy="430887"/>
          </a:xfrm>
          <a:prstGeom prst="rect">
            <a:avLst/>
          </a:prstGeom>
          <a:noFill/>
        </p:spPr>
        <p:txBody>
          <a:bodyPr wrap="square" lIns="0" tIns="0" rIns="0" bIns="0" numCol="1" rtlCol="0">
            <a:spAutoFit/>
          </a:bodyPr>
          <a:lstStyle/>
          <a:p>
            <a:endParaRPr lang="de-DE" altLang="de-DE" sz="2800" spc="300" dirty="0">
              <a:solidFill>
                <a:schemeClr val="tx1">
                  <a:lumMod val="75000"/>
                  <a:lumOff val="25000"/>
                </a:schemeClr>
              </a:solidFill>
            </a:endParaRPr>
          </a:p>
        </p:txBody>
      </p:sp>
      <p:sp>
        <p:nvSpPr>
          <p:cNvPr id="3" name="ZoneTexte 2">
            <a:extLst>
              <a:ext uri="{FF2B5EF4-FFF2-40B4-BE49-F238E27FC236}">
                <a16:creationId xmlns:a16="http://schemas.microsoft.com/office/drawing/2014/main" id="{E62AE446-9947-4C8A-19FB-7B7DD8B1208A}"/>
              </a:ext>
            </a:extLst>
          </p:cNvPr>
          <p:cNvSpPr txBox="1"/>
          <p:nvPr/>
        </p:nvSpPr>
        <p:spPr>
          <a:xfrm>
            <a:off x="1387436" y="2767289"/>
            <a:ext cx="9286426" cy="1200329"/>
          </a:xfrm>
          <a:prstGeom prst="rect">
            <a:avLst/>
          </a:prstGeom>
          <a:noFill/>
        </p:spPr>
        <p:txBody>
          <a:bodyPr wrap="square">
            <a:spAutoFit/>
          </a:bodyPr>
          <a:lstStyle/>
          <a:p>
            <a:r>
              <a:rPr lang="fr-FR" dirty="0"/>
              <a:t>Le modèle DenseNet a démontré d’excellentes performances dans la classification des cellules cervicales issues de la base de données SIPaKMeD. Avec une précision globale (Accuracy) de 86 %. Il affiche également un excellent équilibre entre précision, rappel (</a:t>
            </a:r>
            <a:r>
              <a:rPr lang="fr-FR" dirty="0" err="1"/>
              <a:t>recall</a:t>
            </a:r>
            <a:r>
              <a:rPr lang="fr-FR" dirty="0"/>
              <a:t>) et F1-score pour chaque classe</a:t>
            </a:r>
          </a:p>
        </p:txBody>
      </p:sp>
    </p:spTree>
    <p:custDataLst>
      <p:tags r:id="rId1"/>
    </p:custDataLst>
    <p:extLst>
      <p:ext uri="{BB962C8B-B14F-4D97-AF65-F5344CB8AC3E}">
        <p14:creationId xmlns:p14="http://schemas.microsoft.com/office/powerpoint/2010/main" val="5786696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6B8ACF1C-A53A-4255-BFC9-7B8BE574DE48}"/>
              </a:ext>
            </a:extLst>
          </p:cNvPr>
          <p:cNvGraphicFramePr>
            <a:graphicFrameLocks noChangeAspect="1"/>
          </p:cNvGraphicFramePr>
          <p:nvPr>
            <p:custDataLst>
              <p:tags r:id="rId2"/>
            </p:custDataLst>
            <p:extLst>
              <p:ext uri="{D42A27DB-BD31-4B8C-83A1-F6EECF244321}">
                <p14:modId xmlns:p14="http://schemas.microsoft.com/office/powerpoint/2010/main" val="7468122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1" name="Object 10" hidden="1">
                        <a:extLst>
                          <a:ext uri="{FF2B5EF4-FFF2-40B4-BE49-F238E27FC236}">
                            <a16:creationId xmlns:a16="http://schemas.microsoft.com/office/drawing/2014/main" id="{6B8ACF1C-A53A-4255-BFC9-7B8BE574DE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Rectangle 2" hidden="1">
            <a:extLst>
              <a:ext uri="{FF2B5EF4-FFF2-40B4-BE49-F238E27FC236}">
                <a16:creationId xmlns:a16="http://schemas.microsoft.com/office/drawing/2014/main" id="{3DC2753C-9722-4B34-BA3C-B9CE56CC0CAD}"/>
              </a:ext>
            </a:extLst>
          </p:cNvPr>
          <p:cNvSpPr/>
          <p:nvPr>
            <p:custDataLst>
              <p:tags r:id="rId3"/>
            </p:custDataLst>
          </p:nvPr>
        </p:nvSpPr>
        <p:spPr>
          <a:xfrm>
            <a:off x="0" y="0"/>
            <a:ext cx="158750" cy="158750"/>
          </a:xfrm>
          <a:prstGeom prst="rect">
            <a:avLst/>
          </a:prstGeom>
          <a:solidFill>
            <a:schemeClr val="bg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pPr>
            <a:endParaRPr lang="de-DE" altLang="de-DE" sz="1000" kern="0" dirty="0" err="1">
              <a:solidFill>
                <a:schemeClr val="tx1"/>
              </a:solidFill>
              <a:latin typeface="Segoe UI Semibold" panose="020B0702040204020203" pitchFamily="34" charset="0"/>
              <a:sym typeface="Segoe UI Semibold" panose="020B0702040204020203" pitchFamily="34" charset="0"/>
            </a:endParaRPr>
          </a:p>
        </p:txBody>
      </p:sp>
      <p:sp>
        <p:nvSpPr>
          <p:cNvPr id="16" name="TextBox 15">
            <a:extLst>
              <a:ext uri="{FF2B5EF4-FFF2-40B4-BE49-F238E27FC236}">
                <a16:creationId xmlns:a16="http://schemas.microsoft.com/office/drawing/2014/main" id="{A37578E6-D4F1-4431-8FE9-26BDE3814792}"/>
              </a:ext>
            </a:extLst>
          </p:cNvPr>
          <p:cNvSpPr txBox="1"/>
          <p:nvPr/>
        </p:nvSpPr>
        <p:spPr>
          <a:xfrm>
            <a:off x="587375" y="1398588"/>
            <a:ext cx="2388090" cy="861774"/>
          </a:xfrm>
          <a:prstGeom prst="rect">
            <a:avLst/>
          </a:prstGeom>
          <a:noFill/>
        </p:spPr>
        <p:txBody>
          <a:bodyPr wrap="none" lIns="0" tIns="0" rIns="0" bIns="0" numCol="1" rtlCol="0">
            <a:spAutoFit/>
          </a:bodyPr>
          <a:lstStyle/>
          <a:p>
            <a:r>
              <a:rPr lang="de-DE" altLang="de-DE" sz="2800" spc="300" dirty="0">
                <a:solidFill>
                  <a:schemeClr val="accent1"/>
                </a:solidFill>
              </a:rPr>
              <a:t>TITLE FOR </a:t>
            </a:r>
            <a:br>
              <a:rPr lang="de-DE" altLang="de-DE" sz="2800" spc="300" dirty="0">
                <a:solidFill>
                  <a:schemeClr val="accent1"/>
                </a:solidFill>
              </a:rPr>
            </a:br>
            <a:r>
              <a:rPr lang="de-DE" altLang="de-DE" sz="2800" spc="300" dirty="0">
                <a:solidFill>
                  <a:schemeClr val="accent1"/>
                </a:solidFill>
              </a:rPr>
              <a:t>THIS CHART</a:t>
            </a:r>
          </a:p>
        </p:txBody>
      </p:sp>
      <p:sp>
        <p:nvSpPr>
          <p:cNvPr id="17" name="TextBox 16">
            <a:extLst>
              <a:ext uri="{FF2B5EF4-FFF2-40B4-BE49-F238E27FC236}">
                <a16:creationId xmlns:a16="http://schemas.microsoft.com/office/drawing/2014/main" id="{3BD2707F-0D59-40F2-8C53-A1CA0D519909}"/>
              </a:ext>
            </a:extLst>
          </p:cNvPr>
          <p:cNvSpPr txBox="1"/>
          <p:nvPr/>
        </p:nvSpPr>
        <p:spPr>
          <a:xfrm>
            <a:off x="587376" y="2543493"/>
            <a:ext cx="4944744" cy="1938992"/>
          </a:xfrm>
          <a:prstGeom prst="rect">
            <a:avLst/>
          </a:prstGeom>
          <a:noFill/>
        </p:spPr>
        <p:txBody>
          <a:bodyPr wrap="square" lIns="0" tIns="0" rIns="0" bIns="0" numCol="1" rtlCol="0">
            <a:spAutoFit/>
          </a:bodyPr>
          <a:lstStyle/>
          <a:p>
            <a:r>
              <a:rPr lang="en-US" dirty="0">
                <a:solidFill>
                  <a:schemeClr val="tx1">
                    <a:lumMod val="75000"/>
                    <a:lumOff val="25000"/>
                  </a:schemeClr>
                </a:solidFill>
              </a:rPr>
              <a:t>One morning, when Gregor </a:t>
            </a:r>
            <a:r>
              <a:rPr lang="en-US" dirty="0" err="1">
                <a:solidFill>
                  <a:schemeClr val="tx1">
                    <a:lumMod val="75000"/>
                    <a:lumOff val="25000"/>
                  </a:schemeClr>
                </a:solidFill>
              </a:rPr>
              <a:t>Samsa</a:t>
            </a:r>
            <a:r>
              <a:rPr lang="en-US" dirty="0">
                <a:solidFill>
                  <a:schemeClr val="tx1">
                    <a:lumMod val="75000"/>
                    <a:lumOff val="25000"/>
                  </a:schemeClr>
                </a:solidFill>
              </a:rPr>
              <a:t> woke from troubled dreams, he found himself transformed in his bed into a horrible vermin. He lay on his armor-like back, and if he lifted his head a little, he could see his brown belly, slightly domed and divided by arches into stiff sections. </a:t>
            </a:r>
            <a:endParaRPr lang="de-DE" altLang="de-DE" sz="2800" spc="300" dirty="0">
              <a:solidFill>
                <a:schemeClr val="tx1">
                  <a:lumMod val="75000"/>
                  <a:lumOff val="25000"/>
                </a:schemeClr>
              </a:solidFill>
            </a:endParaRPr>
          </a:p>
        </p:txBody>
      </p:sp>
      <p:sp>
        <p:nvSpPr>
          <p:cNvPr id="18" name="TextBox 17">
            <a:extLst>
              <a:ext uri="{FF2B5EF4-FFF2-40B4-BE49-F238E27FC236}">
                <a16:creationId xmlns:a16="http://schemas.microsoft.com/office/drawing/2014/main" id="{42EB3BC5-A6E7-471E-AE70-615B469AEB68}"/>
              </a:ext>
            </a:extLst>
          </p:cNvPr>
          <p:cNvSpPr txBox="1"/>
          <p:nvPr/>
        </p:nvSpPr>
        <p:spPr>
          <a:xfrm>
            <a:off x="587375" y="5034480"/>
            <a:ext cx="1712007" cy="307777"/>
          </a:xfrm>
          <a:prstGeom prst="rect">
            <a:avLst/>
          </a:prstGeom>
          <a:noFill/>
        </p:spPr>
        <p:txBody>
          <a:bodyPr wrap="none" lIns="0" tIns="0" rIns="0" bIns="0" numCol="1" rtlCol="0">
            <a:spAutoFit/>
          </a:bodyPr>
          <a:lstStyle/>
          <a:p>
            <a:r>
              <a:rPr lang="de-DE" altLang="de-DE" sz="2000" dirty="0">
                <a:solidFill>
                  <a:schemeClr val="accent1"/>
                </a:solidFill>
              </a:rPr>
              <a:t>CONCLUSION</a:t>
            </a:r>
          </a:p>
        </p:txBody>
      </p:sp>
      <p:sp>
        <p:nvSpPr>
          <p:cNvPr id="19" name="TextBox 18">
            <a:extLst>
              <a:ext uri="{FF2B5EF4-FFF2-40B4-BE49-F238E27FC236}">
                <a16:creationId xmlns:a16="http://schemas.microsoft.com/office/drawing/2014/main" id="{D4DC8994-7331-433D-BB65-2748A7911CF5}"/>
              </a:ext>
            </a:extLst>
          </p:cNvPr>
          <p:cNvSpPr txBox="1"/>
          <p:nvPr/>
        </p:nvSpPr>
        <p:spPr>
          <a:xfrm>
            <a:off x="587375"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50%</a:t>
            </a:r>
          </a:p>
        </p:txBody>
      </p:sp>
      <p:sp>
        <p:nvSpPr>
          <p:cNvPr id="20" name="TextBox 19">
            <a:extLst>
              <a:ext uri="{FF2B5EF4-FFF2-40B4-BE49-F238E27FC236}">
                <a16:creationId xmlns:a16="http://schemas.microsoft.com/office/drawing/2014/main" id="{33E74777-2375-434E-8597-234680A3CBB4}"/>
              </a:ext>
            </a:extLst>
          </p:cNvPr>
          <p:cNvSpPr txBox="1"/>
          <p:nvPr/>
        </p:nvSpPr>
        <p:spPr>
          <a:xfrm>
            <a:off x="1340754"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20%</a:t>
            </a:r>
          </a:p>
        </p:txBody>
      </p:sp>
      <p:sp>
        <p:nvSpPr>
          <p:cNvPr id="21" name="TextBox 20">
            <a:extLst>
              <a:ext uri="{FF2B5EF4-FFF2-40B4-BE49-F238E27FC236}">
                <a16:creationId xmlns:a16="http://schemas.microsoft.com/office/drawing/2014/main" id="{B4BAC8F7-71F8-4ABD-9CE8-5D80A6F9108F}"/>
              </a:ext>
            </a:extLst>
          </p:cNvPr>
          <p:cNvSpPr txBox="1"/>
          <p:nvPr/>
        </p:nvSpPr>
        <p:spPr>
          <a:xfrm>
            <a:off x="2094133" y="5453105"/>
            <a:ext cx="512961" cy="307777"/>
          </a:xfrm>
          <a:prstGeom prst="rect">
            <a:avLst/>
          </a:prstGeom>
          <a:noFill/>
        </p:spPr>
        <p:txBody>
          <a:bodyPr wrap="none" lIns="0" tIns="0" rIns="0" bIns="0" numCol="1" rtlCol="0">
            <a:spAutoFit/>
          </a:bodyPr>
          <a:lstStyle/>
          <a:p>
            <a:r>
              <a:rPr lang="de-DE" altLang="de-DE" sz="2000" dirty="0">
                <a:solidFill>
                  <a:schemeClr val="tx1">
                    <a:lumMod val="75000"/>
                    <a:lumOff val="25000"/>
                  </a:schemeClr>
                </a:solidFill>
              </a:rPr>
              <a:t>10%</a:t>
            </a:r>
          </a:p>
        </p:txBody>
      </p:sp>
      <p:graphicFrame>
        <p:nvGraphicFramePr>
          <p:cNvPr id="5" name="Chart 4">
            <a:extLst>
              <a:ext uri="{FF2B5EF4-FFF2-40B4-BE49-F238E27FC236}">
                <a16:creationId xmlns:a16="http://schemas.microsoft.com/office/drawing/2014/main" id="{69D72427-FE04-4B58-B41F-74581472E31F}"/>
              </a:ext>
            </a:extLst>
          </p:cNvPr>
          <p:cNvGraphicFramePr/>
          <p:nvPr>
            <p:extLst>
              <p:ext uri="{D42A27DB-BD31-4B8C-83A1-F6EECF244321}">
                <p14:modId xmlns:p14="http://schemas.microsoft.com/office/powerpoint/2010/main" val="3803764799"/>
              </p:ext>
            </p:extLst>
          </p:nvPr>
        </p:nvGraphicFramePr>
        <p:xfrm>
          <a:off x="4959349" y="1102255"/>
          <a:ext cx="7677152" cy="5118100"/>
        </p:xfrm>
        <a:graphic>
          <a:graphicData uri="http://schemas.openxmlformats.org/drawingml/2006/chart">
            <c:chart xmlns:c="http://schemas.openxmlformats.org/drawingml/2006/chart" xmlns:r="http://schemas.openxmlformats.org/officeDocument/2006/relationships" r:id="rId7"/>
          </a:graphicData>
        </a:graphic>
      </p:graphicFrame>
    </p:spTree>
    <p:custDataLst>
      <p:tags r:id="rId1"/>
    </p:custDataLst>
    <p:extLst>
      <p:ext uri="{BB962C8B-B14F-4D97-AF65-F5344CB8AC3E}">
        <p14:creationId xmlns:p14="http://schemas.microsoft.com/office/powerpoint/2010/main" val="4249059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852C0-6105-6613-E99C-CF5A88E94EDD}"/>
            </a:ext>
          </a:extLst>
        </p:cNvPr>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42A25E2C-DD63-BE61-A683-FB509182548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C545E21E-B012-6535-CE21-0894CB84E8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EC5EDCFB-3A27-9BB5-6C94-A8D6B9E1A91F}"/>
              </a:ext>
            </a:extLst>
          </p:cNvPr>
          <p:cNvSpPr txBox="1"/>
          <p:nvPr/>
        </p:nvSpPr>
        <p:spPr>
          <a:xfrm>
            <a:off x="587375" y="634504"/>
            <a:ext cx="4171014" cy="430887"/>
          </a:xfrm>
          <a:prstGeom prst="rect">
            <a:avLst/>
          </a:prstGeom>
          <a:noFill/>
        </p:spPr>
        <p:txBody>
          <a:bodyPr wrap="none" lIns="0" tIns="0" rIns="0" bIns="0" numCol="1" rtlCol="0">
            <a:spAutoFit/>
          </a:bodyPr>
          <a:lstStyle/>
          <a:p>
            <a:r>
              <a:rPr lang="de-DE" altLang="de-DE" sz="2800" spc="300" dirty="0" err="1">
                <a:solidFill>
                  <a:schemeClr val="bg2">
                    <a:lumMod val="90000"/>
                    <a:lumOff val="10000"/>
                  </a:schemeClr>
                </a:solidFill>
              </a:rPr>
              <a:t>Choix</a:t>
            </a:r>
            <a:r>
              <a:rPr lang="de-DE" altLang="de-DE" sz="2800" spc="300" dirty="0">
                <a:solidFill>
                  <a:schemeClr val="bg2">
                    <a:lumMod val="90000"/>
                    <a:lumOff val="10000"/>
                  </a:schemeClr>
                </a:solidFill>
              </a:rPr>
              <a:t> du modèle final</a:t>
            </a:r>
          </a:p>
        </p:txBody>
      </p:sp>
      <p:sp>
        <p:nvSpPr>
          <p:cNvPr id="25" name="TextBox 24">
            <a:extLst>
              <a:ext uri="{FF2B5EF4-FFF2-40B4-BE49-F238E27FC236}">
                <a16:creationId xmlns:a16="http://schemas.microsoft.com/office/drawing/2014/main" id="{46BBAB3D-0D7B-6A2C-802E-CDACE36FE310}"/>
              </a:ext>
            </a:extLst>
          </p:cNvPr>
          <p:cNvSpPr txBox="1"/>
          <p:nvPr/>
        </p:nvSpPr>
        <p:spPr>
          <a:xfrm>
            <a:off x="6581608" y="1916569"/>
            <a:ext cx="4992329" cy="430887"/>
          </a:xfrm>
          <a:prstGeom prst="rect">
            <a:avLst/>
          </a:prstGeom>
          <a:noFill/>
        </p:spPr>
        <p:txBody>
          <a:bodyPr wrap="square" lIns="0" tIns="0" rIns="0" bIns="0" numCol="1" rtlCol="0">
            <a:spAutoFit/>
          </a:bodyPr>
          <a:lstStyle/>
          <a:p>
            <a:endParaRPr lang="de-DE" altLang="de-DE" sz="2800" spc="300" dirty="0">
              <a:solidFill>
                <a:schemeClr val="tx1">
                  <a:lumMod val="75000"/>
                  <a:lumOff val="25000"/>
                </a:schemeClr>
              </a:solidFill>
            </a:endParaRPr>
          </a:p>
        </p:txBody>
      </p:sp>
      <p:pic>
        <p:nvPicPr>
          <p:cNvPr id="4" name="Image 3">
            <a:extLst>
              <a:ext uri="{FF2B5EF4-FFF2-40B4-BE49-F238E27FC236}">
                <a16:creationId xmlns:a16="http://schemas.microsoft.com/office/drawing/2014/main" id="{58ACF2D6-0E5F-272A-19EB-2ACB9E87EE92}"/>
              </a:ext>
            </a:extLst>
          </p:cNvPr>
          <p:cNvPicPr>
            <a:picLocks noChangeAspect="1"/>
          </p:cNvPicPr>
          <p:nvPr/>
        </p:nvPicPr>
        <p:blipFill>
          <a:blip r:embed="rId7"/>
          <a:stretch>
            <a:fillRect/>
          </a:stretch>
        </p:blipFill>
        <p:spPr>
          <a:xfrm>
            <a:off x="618063" y="1547120"/>
            <a:ext cx="10669106" cy="3763760"/>
          </a:xfrm>
          <a:prstGeom prst="rect">
            <a:avLst/>
          </a:prstGeom>
        </p:spPr>
      </p:pic>
    </p:spTree>
    <p:custDataLst>
      <p:tags r:id="rId1"/>
    </p:custDataLst>
    <p:extLst>
      <p:ext uri="{BB962C8B-B14F-4D97-AF65-F5344CB8AC3E}">
        <p14:creationId xmlns:p14="http://schemas.microsoft.com/office/powerpoint/2010/main" val="9207047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455A4-CE4B-FBF9-6A38-940ACF5BFF0F}"/>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D5993B80-A34F-C32B-326C-9D920B3DAFE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F912AB11-E6B7-28E6-8198-E2B58EDD59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Freeform: Shape 4">
            <a:extLst>
              <a:ext uri="{FF2B5EF4-FFF2-40B4-BE49-F238E27FC236}">
                <a16:creationId xmlns:a16="http://schemas.microsoft.com/office/drawing/2014/main" id="{56B87D9F-6C0E-CFF7-E201-F15240E4120C}"/>
              </a:ext>
            </a:extLst>
          </p:cNvPr>
          <p:cNvSpPr/>
          <p:nvPr/>
        </p:nvSpPr>
        <p:spPr>
          <a:xfrm>
            <a:off x="1717633" y="2394948"/>
            <a:ext cx="3156203" cy="2220995"/>
          </a:xfrm>
          <a:custGeom>
            <a:avLst/>
            <a:gdLst/>
            <a:ahLst/>
            <a:cxnLst/>
            <a:rect l="l" t="t" r="r" b="b"/>
            <a:pathLst>
              <a:path w="3156203" h="2220995">
                <a:moveTo>
                  <a:pt x="706208" y="345686"/>
                </a:moveTo>
                <a:cubicBezTo>
                  <a:pt x="655765" y="345686"/>
                  <a:pt x="610761" y="361759"/>
                  <a:pt x="571198" y="393904"/>
                </a:cubicBezTo>
                <a:cubicBezTo>
                  <a:pt x="531635" y="426049"/>
                  <a:pt x="500973" y="483664"/>
                  <a:pt x="479213" y="566747"/>
                </a:cubicBezTo>
                <a:cubicBezTo>
                  <a:pt x="450529"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1957430" y="38575"/>
                </a:moveTo>
                <a:lnTo>
                  <a:pt x="3059767" y="38575"/>
                </a:lnTo>
                <a:lnTo>
                  <a:pt x="3059767" y="428769"/>
                </a:lnTo>
                <a:lnTo>
                  <a:pt x="2273443" y="428769"/>
                </a:lnTo>
                <a:lnTo>
                  <a:pt x="2208163" y="798193"/>
                </a:lnTo>
                <a:cubicBezTo>
                  <a:pt x="2301137" y="751706"/>
                  <a:pt x="2396090" y="728463"/>
                  <a:pt x="2493020" y="728463"/>
                </a:cubicBezTo>
                <a:cubicBezTo>
                  <a:pt x="2677980" y="728463"/>
                  <a:pt x="2834750" y="795721"/>
                  <a:pt x="2963331" y="930237"/>
                </a:cubicBezTo>
                <a:cubicBezTo>
                  <a:pt x="3091912" y="1064752"/>
                  <a:pt x="3156203" y="1239326"/>
                  <a:pt x="3156203" y="1453958"/>
                </a:cubicBezTo>
                <a:cubicBezTo>
                  <a:pt x="3156203" y="1632983"/>
                  <a:pt x="3104276" y="1792720"/>
                  <a:pt x="3000422" y="1933170"/>
                </a:cubicBezTo>
                <a:cubicBezTo>
                  <a:pt x="2858983" y="2125054"/>
                  <a:pt x="2662649" y="2220995"/>
                  <a:pt x="2411421" y="2220995"/>
                </a:cubicBezTo>
                <a:cubicBezTo>
                  <a:pt x="2210636" y="2220995"/>
                  <a:pt x="2046942" y="2167090"/>
                  <a:pt x="1920339" y="2059279"/>
                </a:cubicBezTo>
                <a:cubicBezTo>
                  <a:pt x="1793736" y="1951469"/>
                  <a:pt x="1718071" y="1806567"/>
                  <a:pt x="1693344" y="1624575"/>
                </a:cubicBezTo>
                <a:lnTo>
                  <a:pt x="2108760" y="1581550"/>
                </a:lnTo>
                <a:cubicBezTo>
                  <a:pt x="2120629" y="1675514"/>
                  <a:pt x="2155742" y="1749942"/>
                  <a:pt x="2214098" y="1804836"/>
                </a:cubicBezTo>
                <a:cubicBezTo>
                  <a:pt x="2272454" y="1859731"/>
                  <a:pt x="2339712" y="1887178"/>
                  <a:pt x="2415872" y="1887178"/>
                </a:cubicBezTo>
                <a:cubicBezTo>
                  <a:pt x="2502911" y="1887178"/>
                  <a:pt x="2576598" y="1851818"/>
                  <a:pt x="2636932" y="1781098"/>
                </a:cubicBezTo>
                <a:cubicBezTo>
                  <a:pt x="2697267" y="1710379"/>
                  <a:pt x="2727434" y="1603805"/>
                  <a:pt x="2727434" y="1461376"/>
                </a:cubicBezTo>
                <a:cubicBezTo>
                  <a:pt x="2727434" y="1327849"/>
                  <a:pt x="2697514" y="1227704"/>
                  <a:pt x="2637674" y="1160941"/>
                </a:cubicBezTo>
                <a:cubicBezTo>
                  <a:pt x="2577835" y="1094178"/>
                  <a:pt x="2499944" y="1060796"/>
                  <a:pt x="2404002" y="1060796"/>
                </a:cubicBezTo>
                <a:cubicBezTo>
                  <a:pt x="2284323" y="1060796"/>
                  <a:pt x="2177007" y="1113712"/>
                  <a:pt x="2082055" y="1219544"/>
                </a:cubicBezTo>
                <a:lnTo>
                  <a:pt x="1743787" y="1170585"/>
                </a:lnTo>
                <a:close/>
                <a:moveTo>
                  <a:pt x="706208" y="0"/>
                </a:moveTo>
                <a:cubicBezTo>
                  <a:pt x="916884" y="0"/>
                  <a:pt x="1081567" y="75171"/>
                  <a:pt x="1200257" y="225512"/>
                </a:cubicBezTo>
                <a:cubicBezTo>
                  <a:pt x="1341697" y="403548"/>
                  <a:pt x="1412417" y="698790"/>
                  <a:pt x="1412417" y="1111239"/>
                </a:cubicBezTo>
                <a:cubicBezTo>
                  <a:pt x="1412417" y="1522700"/>
                  <a:pt x="1341202" y="1818436"/>
                  <a:pt x="1198774" y="1998450"/>
                </a:cubicBezTo>
                <a:cubicBezTo>
                  <a:pt x="1081072" y="2146813"/>
                  <a:pt x="916884" y="2220995"/>
                  <a:pt x="706208" y="2220995"/>
                </a:cubicBezTo>
                <a:cubicBezTo>
                  <a:pt x="494544" y="2220995"/>
                  <a:pt x="323926" y="2139642"/>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7" name="Rectangle 6">
            <a:extLst>
              <a:ext uri="{FF2B5EF4-FFF2-40B4-BE49-F238E27FC236}">
                <a16:creationId xmlns:a16="http://schemas.microsoft.com/office/drawing/2014/main" id="{18A9C34D-8514-FB34-B5F5-853AB0992C4A}"/>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BC7B0C36-C0AF-3ABD-88E4-C41621C40418}"/>
              </a:ext>
            </a:extLst>
          </p:cNvPr>
          <p:cNvSpPr/>
          <p:nvPr/>
        </p:nvSpPr>
        <p:spPr>
          <a:xfrm>
            <a:off x="5500914" y="1629624"/>
            <a:ext cx="6691086" cy="35987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879DB645-51F2-44DA-E4FC-B72FEE6ABBEA}"/>
              </a:ext>
            </a:extLst>
          </p:cNvPr>
          <p:cNvSpPr txBox="1"/>
          <p:nvPr/>
        </p:nvSpPr>
        <p:spPr>
          <a:xfrm>
            <a:off x="6055186" y="2324859"/>
            <a:ext cx="2130391" cy="553998"/>
          </a:xfrm>
          <a:prstGeom prst="rect">
            <a:avLst/>
          </a:prstGeom>
          <a:noFill/>
        </p:spPr>
        <p:txBody>
          <a:bodyPr wrap="none" lIns="0" tIns="0" rIns="0" bIns="0" numCol="1" rtlCol="0">
            <a:spAutoFit/>
          </a:bodyPr>
          <a:lstStyle/>
          <a:p>
            <a:pPr algn="ctr"/>
            <a:r>
              <a:rPr lang="de-DE" altLang="de-DE" sz="3600" dirty="0">
                <a:latin typeface="+mj-lt"/>
              </a:rPr>
              <a:t>Conclusion</a:t>
            </a:r>
          </a:p>
        </p:txBody>
      </p:sp>
    </p:spTree>
    <p:custDataLst>
      <p:tags r:id="rId1"/>
    </p:custDataLst>
    <p:extLst>
      <p:ext uri="{BB962C8B-B14F-4D97-AF65-F5344CB8AC3E}">
        <p14:creationId xmlns:p14="http://schemas.microsoft.com/office/powerpoint/2010/main" val="2079182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1+#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458CA-8E86-EB48-09F2-957D90DC20DB}"/>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A218ADA5-B71D-FAD3-223F-4D74C541592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66A3F90A-5E3C-B9AE-0E04-83FC9AE91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EE945374-DD96-A4F1-6861-168054E487B2}"/>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 name="Rectangle 1">
            <a:extLst>
              <a:ext uri="{FF2B5EF4-FFF2-40B4-BE49-F238E27FC236}">
                <a16:creationId xmlns:a16="http://schemas.microsoft.com/office/drawing/2014/main" id="{D09EBD85-979B-8943-3B04-8D92DDBA4B0B}"/>
              </a:ext>
            </a:extLst>
          </p:cNvPr>
          <p:cNvSpPr/>
          <p:nvPr/>
        </p:nvSpPr>
        <p:spPr>
          <a:xfrm>
            <a:off x="2475607" y="-100411"/>
            <a:ext cx="9002017"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A30A3204-6D4F-3B83-7144-4592A4376CF7}"/>
              </a:ext>
            </a:extLst>
          </p:cNvPr>
          <p:cNvSpPr txBox="1"/>
          <p:nvPr/>
        </p:nvSpPr>
        <p:spPr>
          <a:xfrm>
            <a:off x="2614015" y="120151"/>
            <a:ext cx="8111135" cy="553998"/>
          </a:xfrm>
          <a:prstGeom prst="rect">
            <a:avLst/>
          </a:prstGeom>
          <a:noFill/>
        </p:spPr>
        <p:txBody>
          <a:bodyPr wrap="square" lIns="0" tIns="0" rIns="0" bIns="0" numCol="1" rtlCol="0">
            <a:spAutoFit/>
          </a:bodyPr>
          <a:lstStyle/>
          <a:p>
            <a:r>
              <a:rPr lang="de-DE" altLang="de-DE" sz="3600" dirty="0">
                <a:latin typeface="+mj-lt"/>
              </a:rPr>
              <a:t>Conclusion</a:t>
            </a:r>
          </a:p>
        </p:txBody>
      </p:sp>
      <p:sp>
        <p:nvSpPr>
          <p:cNvPr id="4" name="ZoneTexte 3">
            <a:extLst>
              <a:ext uri="{FF2B5EF4-FFF2-40B4-BE49-F238E27FC236}">
                <a16:creationId xmlns:a16="http://schemas.microsoft.com/office/drawing/2014/main" id="{0DA45888-BF86-2E56-4F10-8AF03ACD4AB2}"/>
              </a:ext>
            </a:extLst>
          </p:cNvPr>
          <p:cNvSpPr txBox="1"/>
          <p:nvPr/>
        </p:nvSpPr>
        <p:spPr>
          <a:xfrm>
            <a:off x="323850" y="1448202"/>
            <a:ext cx="11868150" cy="5290359"/>
          </a:xfrm>
          <a:prstGeom prst="rect">
            <a:avLst/>
          </a:prstGeom>
          <a:noFill/>
        </p:spPr>
        <p:txBody>
          <a:bodyPr wrap="square">
            <a:spAutoFit/>
          </a:bodyPr>
          <a:lstStyle/>
          <a:p>
            <a:r>
              <a:rPr lang="fr-FR" sz="2400" dirty="0"/>
              <a:t>Ce projet a permis d’évaluer plusieurs architectures de réseaux de neurones convolutionnels pour la détection automatique des cellules cervicales anormales à partir de la base de données SIPaKMeD. Parmi les modèles testés, DenseNet s’est distingué par ses performances supérieures, avec une précision élevée et un bon équilibre entre rappel et F1-score, garantissant une classification fiable et robuste.</a:t>
            </a:r>
          </a:p>
          <a:p>
            <a:r>
              <a:rPr lang="fr-FR" sz="2400" dirty="0"/>
              <a:t>Ces résultats démontrent le potentiel des techniques d’apprentissage profond pour améliorer le dépistage précoce du cancer du col de l’utérus, ouvrant la voie à des applications cliniques automatisées qui peuvent faciliter le travail des spécialistes et contribuer à une meilleure prise en charge des patientes.</a:t>
            </a:r>
          </a:p>
          <a:p>
            <a:pPr>
              <a:lnSpc>
                <a:spcPct val="107000"/>
              </a:lnSpc>
              <a:spcAft>
                <a:spcPts val="800"/>
              </a:spcAft>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400" dirty="0">
                <a:latin typeface="Calibri" panose="020F0502020204030204" pitchFamily="34" charset="0"/>
                <a:ea typeface="Calibri" panose="020F0502020204030204" pitchFamily="34" charset="0"/>
                <a:cs typeface="Times New Roman" panose="02020603050405020304" pitchFamily="18" charset="0"/>
              </a:rPr>
              <a:t>Source:</a:t>
            </a:r>
            <a:r>
              <a:rPr lang="fr-FR" sz="2400" dirty="0">
                <a:hlinkClick r:id="rId7"/>
              </a:rPr>
              <a:t>Cervical Cancer largest </a:t>
            </a:r>
            <a:r>
              <a:rPr lang="fr-FR" sz="2400" dirty="0" err="1">
                <a:hlinkClick r:id="rId7"/>
              </a:rPr>
              <a:t>dataset</a:t>
            </a:r>
            <a:r>
              <a:rPr lang="fr-FR" sz="2400" dirty="0">
                <a:hlinkClick r:id="rId7"/>
              </a:rPr>
              <a:t> (</a:t>
            </a:r>
            <a:r>
              <a:rPr lang="fr-FR" sz="2400" dirty="0" err="1">
                <a:hlinkClick r:id="rId7"/>
              </a:rPr>
              <a:t>SipakMed</a:t>
            </a:r>
            <a:r>
              <a:rPr lang="fr-FR" sz="2400" dirty="0">
                <a:hlinkClick r:id="rId7"/>
              </a:rPr>
              <a:t>)</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59343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1+#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B2177B33-B554-4A4B-86C2-5A3E9EC75F4C}"/>
              </a:ext>
            </a:extLst>
          </p:cNvPr>
          <p:cNvSpPr/>
          <p:nvPr/>
        </p:nvSpPr>
        <p:spPr>
          <a:xfrm>
            <a:off x="1719335" y="2435327"/>
            <a:ext cx="2754139" cy="2220995"/>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412341"/>
            <a:ext cx="6691086" cy="40333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324859"/>
            <a:ext cx="5420703" cy="615553"/>
          </a:xfrm>
          <a:prstGeom prst="rect">
            <a:avLst/>
          </a:prstGeom>
          <a:noFill/>
        </p:spPr>
        <p:txBody>
          <a:bodyPr wrap="square" lIns="0" tIns="0" rIns="0" bIns="0" numCol="1" rtlCol="0">
            <a:spAutoFit/>
          </a:bodyPr>
          <a:lstStyle/>
          <a:p>
            <a:r>
              <a:rPr lang="de-DE" altLang="de-DE" sz="4000" b="1" dirty="0" err="1">
                <a:latin typeface="+mj-lt"/>
              </a:rPr>
              <a:t>Introduction</a:t>
            </a:r>
            <a:endParaRPr lang="de-DE" altLang="de-DE" sz="4000" b="1" dirty="0">
              <a:latin typeface="+mj-lt"/>
            </a:endParaRPr>
          </a:p>
        </p:txBody>
      </p:sp>
    </p:spTree>
    <p:custDataLst>
      <p:tags r:id="rId1"/>
    </p:custDataLst>
    <p:extLst>
      <p:ext uri="{BB962C8B-B14F-4D97-AF65-F5344CB8AC3E}">
        <p14:creationId xmlns:p14="http://schemas.microsoft.com/office/powerpoint/2010/main" val="15776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48C0C-8ABE-5622-BA78-BD3756D4ECC1}"/>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0C8AA2E5-2C28-5A35-49BE-A4FF0783018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84D0605F-F3CE-0A54-3BF2-7474B65D5883}"/>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7"/>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8176793D-8331-CB97-0FE1-1E05165DC8BE}"/>
              </a:ext>
            </a:extLst>
          </p:cNvPr>
          <p:cNvSpPr/>
          <p:nvPr/>
        </p:nvSpPr>
        <p:spPr>
          <a:xfrm>
            <a:off x="2378081" y="120152"/>
            <a:ext cx="3225827" cy="7129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6EC1E848-131E-7402-F77C-5401E36E3C9F}"/>
              </a:ext>
            </a:extLst>
          </p:cNvPr>
          <p:cNvSpPr/>
          <p:nvPr/>
        </p:nvSpPr>
        <p:spPr>
          <a:xfrm>
            <a:off x="2378081" y="26572"/>
            <a:ext cx="3907246"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228E2742-BBDF-3E4C-98D8-B11709729318}"/>
              </a:ext>
            </a:extLst>
          </p:cNvPr>
          <p:cNvSpPr txBox="1"/>
          <p:nvPr/>
        </p:nvSpPr>
        <p:spPr>
          <a:xfrm>
            <a:off x="2614016" y="120151"/>
            <a:ext cx="3165408" cy="553998"/>
          </a:xfrm>
          <a:prstGeom prst="rect">
            <a:avLst/>
          </a:prstGeom>
          <a:noFill/>
        </p:spPr>
        <p:txBody>
          <a:bodyPr wrap="square" lIns="0" tIns="0" rIns="0" bIns="0" numCol="1" rtlCol="0">
            <a:spAutoFit/>
          </a:bodyPr>
          <a:lstStyle/>
          <a:p>
            <a:r>
              <a:rPr lang="de-DE" altLang="de-DE" sz="3600" dirty="0" err="1">
                <a:latin typeface="+mj-lt"/>
              </a:rPr>
              <a:t>Introduction</a:t>
            </a:r>
            <a:endParaRPr lang="de-DE" altLang="de-DE" sz="3600" dirty="0">
              <a:latin typeface="+mj-lt"/>
            </a:endParaRPr>
          </a:p>
        </p:txBody>
      </p:sp>
      <p:pic>
        <p:nvPicPr>
          <p:cNvPr id="5" name="Image 4">
            <a:extLst>
              <a:ext uri="{FF2B5EF4-FFF2-40B4-BE49-F238E27FC236}">
                <a16:creationId xmlns:a16="http://schemas.microsoft.com/office/drawing/2014/main" id="{3703B307-A9A6-6E1C-7C60-8A512F765414}"/>
              </a:ext>
            </a:extLst>
          </p:cNvPr>
          <p:cNvPicPr>
            <a:picLocks noChangeAspect="1"/>
          </p:cNvPicPr>
          <p:nvPr/>
        </p:nvPicPr>
        <p:blipFill>
          <a:blip r:embed="rId8"/>
          <a:stretch>
            <a:fillRect/>
          </a:stretch>
        </p:blipFill>
        <p:spPr>
          <a:xfrm>
            <a:off x="0" y="1814346"/>
            <a:ext cx="3795808" cy="3390435"/>
          </a:xfrm>
          <a:prstGeom prst="rect">
            <a:avLst/>
          </a:prstGeom>
        </p:spPr>
      </p:pic>
      <p:sp>
        <p:nvSpPr>
          <p:cNvPr id="6" name="TextBox 6">
            <a:extLst>
              <a:ext uri="{FF2B5EF4-FFF2-40B4-BE49-F238E27FC236}">
                <a16:creationId xmlns:a16="http://schemas.microsoft.com/office/drawing/2014/main" id="{77C8C55A-4A58-3C81-DF6E-3C3B8B57AB01}"/>
              </a:ext>
            </a:extLst>
          </p:cNvPr>
          <p:cNvSpPr txBox="1"/>
          <p:nvPr/>
        </p:nvSpPr>
        <p:spPr>
          <a:xfrm>
            <a:off x="0" y="1383459"/>
            <a:ext cx="3872470" cy="430887"/>
          </a:xfrm>
          <a:prstGeom prst="rect">
            <a:avLst/>
          </a:prstGeom>
          <a:noFill/>
        </p:spPr>
        <p:txBody>
          <a:bodyPr wrap="none" lIns="0" tIns="0" rIns="0" bIns="0" numCol="1" rtlCol="0">
            <a:spAutoFit/>
          </a:bodyPr>
          <a:lstStyle/>
          <a:p>
            <a:r>
              <a:rPr lang="fr-FR" sz="2800" dirty="0">
                <a:solidFill>
                  <a:schemeClr val="accent4">
                    <a:lumMod val="75000"/>
                  </a:schemeClr>
                </a:solidFill>
              </a:rPr>
              <a:t>Cancer du col de l’utérus</a:t>
            </a:r>
            <a:endParaRPr lang="de-DE" altLang="de-DE" sz="2800" spc="300" dirty="0">
              <a:solidFill>
                <a:schemeClr val="accent4">
                  <a:lumMod val="75000"/>
                </a:schemeClr>
              </a:solidFill>
            </a:endParaRPr>
          </a:p>
        </p:txBody>
      </p:sp>
      <p:sp>
        <p:nvSpPr>
          <p:cNvPr id="13" name="TextBox 21">
            <a:extLst>
              <a:ext uri="{FF2B5EF4-FFF2-40B4-BE49-F238E27FC236}">
                <a16:creationId xmlns:a16="http://schemas.microsoft.com/office/drawing/2014/main" id="{85AF0EB2-946C-3B77-C37F-FD2C39BCD36A}"/>
              </a:ext>
            </a:extLst>
          </p:cNvPr>
          <p:cNvSpPr txBox="1"/>
          <p:nvPr/>
        </p:nvSpPr>
        <p:spPr>
          <a:xfrm>
            <a:off x="4570229" y="1412903"/>
            <a:ext cx="3051541" cy="430887"/>
          </a:xfrm>
          <a:prstGeom prst="rect">
            <a:avLst/>
          </a:prstGeom>
          <a:noFill/>
        </p:spPr>
        <p:txBody>
          <a:bodyPr wrap="none" lIns="0" tIns="0" rIns="0" bIns="0" numCol="1" rtlCol="0">
            <a:spAutoFit/>
          </a:bodyPr>
          <a:lstStyle/>
          <a:p>
            <a:r>
              <a:rPr lang="fr-FR" sz="2800" dirty="0">
                <a:solidFill>
                  <a:schemeClr val="accent4">
                    <a:lumMod val="75000"/>
                  </a:schemeClr>
                </a:solidFill>
              </a:rPr>
              <a:t>Un fardeau mondial</a:t>
            </a:r>
            <a:endParaRPr lang="de-DE" altLang="de-DE" sz="2800" spc="300" dirty="0">
              <a:solidFill>
                <a:schemeClr val="accent4">
                  <a:lumMod val="75000"/>
                </a:schemeClr>
              </a:solidFill>
            </a:endParaRPr>
          </a:p>
        </p:txBody>
      </p:sp>
      <p:pic>
        <p:nvPicPr>
          <p:cNvPr id="15" name="Image 14" descr="Une image contenant habits, ordinateur, personne, texte&#10;&#10;Le contenu généré par l’IA peut être incorrect.">
            <a:extLst>
              <a:ext uri="{FF2B5EF4-FFF2-40B4-BE49-F238E27FC236}">
                <a16:creationId xmlns:a16="http://schemas.microsoft.com/office/drawing/2014/main" id="{F856DEBE-D610-7485-B8A5-32C25A4AB5BF}"/>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8593413" y="1814345"/>
            <a:ext cx="3598587" cy="3390436"/>
          </a:xfrm>
          <a:prstGeom prst="rect">
            <a:avLst/>
          </a:prstGeom>
        </p:spPr>
      </p:pic>
      <p:sp>
        <p:nvSpPr>
          <p:cNvPr id="16" name="TextBox 23">
            <a:extLst>
              <a:ext uri="{FF2B5EF4-FFF2-40B4-BE49-F238E27FC236}">
                <a16:creationId xmlns:a16="http://schemas.microsoft.com/office/drawing/2014/main" id="{3893B7D9-30D7-3F4D-69FC-DA7A56BCAE37}"/>
              </a:ext>
            </a:extLst>
          </p:cNvPr>
          <p:cNvSpPr txBox="1"/>
          <p:nvPr/>
        </p:nvSpPr>
        <p:spPr>
          <a:xfrm>
            <a:off x="9138259" y="1412903"/>
            <a:ext cx="2650662" cy="430887"/>
          </a:xfrm>
          <a:prstGeom prst="rect">
            <a:avLst/>
          </a:prstGeom>
          <a:noFill/>
        </p:spPr>
        <p:txBody>
          <a:bodyPr wrap="none" lIns="0" tIns="0" rIns="0" bIns="0" numCol="1" rtlCol="0">
            <a:spAutoFit/>
          </a:bodyPr>
          <a:lstStyle/>
          <a:p>
            <a:r>
              <a:rPr lang="fr-FR" sz="2800" dirty="0">
                <a:solidFill>
                  <a:schemeClr val="accent4">
                    <a:lumMod val="75000"/>
                  </a:schemeClr>
                </a:solidFill>
              </a:rPr>
              <a:t>Le frottis cervical</a:t>
            </a:r>
            <a:endParaRPr lang="de-DE" altLang="de-DE" sz="2800" spc="300" dirty="0">
              <a:solidFill>
                <a:schemeClr val="accent4">
                  <a:lumMod val="75000"/>
                </a:schemeClr>
              </a:solidFill>
            </a:endParaRPr>
          </a:p>
        </p:txBody>
      </p:sp>
      <p:pic>
        <p:nvPicPr>
          <p:cNvPr id="17" name="Picture 2" descr="Eradiquons le cancer du col de l'utérus - Elle">
            <a:extLst>
              <a:ext uri="{FF2B5EF4-FFF2-40B4-BE49-F238E27FC236}">
                <a16:creationId xmlns:a16="http://schemas.microsoft.com/office/drawing/2014/main" id="{C79E783F-00F5-82F4-1B67-111D2AD5B4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6351" y="1780577"/>
            <a:ext cx="4173181" cy="345797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7">
            <a:extLst>
              <a:ext uri="{FF2B5EF4-FFF2-40B4-BE49-F238E27FC236}">
                <a16:creationId xmlns:a16="http://schemas.microsoft.com/office/drawing/2014/main" id="{4CC4A5B2-3593-77F8-3D9A-4BEC51314534}"/>
              </a:ext>
            </a:extLst>
          </p:cNvPr>
          <p:cNvSpPr txBox="1"/>
          <p:nvPr/>
        </p:nvSpPr>
        <p:spPr>
          <a:xfrm>
            <a:off x="0" y="5405603"/>
            <a:ext cx="3795808" cy="738664"/>
          </a:xfrm>
          <a:prstGeom prst="rect">
            <a:avLst/>
          </a:prstGeom>
          <a:noFill/>
        </p:spPr>
        <p:txBody>
          <a:bodyPr wrap="square" lIns="0" tIns="0" rIns="0" bIns="0" numCol="1" rtlCol="0">
            <a:spAutoFit/>
          </a:bodyPr>
          <a:lstStyle/>
          <a:p>
            <a:r>
              <a:rPr lang="fr-FR" sz="2400" dirty="0"/>
              <a:t>4ᵉ cancer le plus fréquent chez la femme</a:t>
            </a:r>
            <a:endParaRPr lang="de-DE" altLang="de-DE" sz="2400" dirty="0">
              <a:solidFill>
                <a:schemeClr val="tx1">
                  <a:lumMod val="75000"/>
                  <a:lumOff val="25000"/>
                </a:schemeClr>
              </a:solidFill>
            </a:endParaRPr>
          </a:p>
        </p:txBody>
      </p:sp>
      <p:sp>
        <p:nvSpPr>
          <p:cNvPr id="20" name="TextBox 22">
            <a:extLst>
              <a:ext uri="{FF2B5EF4-FFF2-40B4-BE49-F238E27FC236}">
                <a16:creationId xmlns:a16="http://schemas.microsoft.com/office/drawing/2014/main" id="{AF9BDA71-11B5-3C23-C546-5D2E026B27C2}"/>
              </a:ext>
            </a:extLst>
          </p:cNvPr>
          <p:cNvSpPr txBox="1"/>
          <p:nvPr/>
        </p:nvSpPr>
        <p:spPr>
          <a:xfrm>
            <a:off x="4030341" y="5405603"/>
            <a:ext cx="4405200" cy="738664"/>
          </a:xfrm>
          <a:prstGeom prst="rect">
            <a:avLst/>
          </a:prstGeom>
          <a:noFill/>
        </p:spPr>
        <p:txBody>
          <a:bodyPr wrap="square" lIns="0" tIns="0" rIns="0" bIns="0" numCol="1" rtlCol="0">
            <a:spAutoFit/>
          </a:bodyPr>
          <a:lstStyle/>
          <a:p>
            <a:r>
              <a:rPr lang="fr-FR" sz="2400" dirty="0"/>
              <a:t>530 000 cas, 280 000 vies perdues par an</a:t>
            </a:r>
            <a:endParaRPr lang="de-DE" altLang="de-DE" sz="2400" dirty="0">
              <a:solidFill>
                <a:schemeClr val="tx1">
                  <a:lumMod val="75000"/>
                  <a:lumOff val="25000"/>
                </a:schemeClr>
              </a:solidFill>
            </a:endParaRPr>
          </a:p>
        </p:txBody>
      </p:sp>
      <p:sp>
        <p:nvSpPr>
          <p:cNvPr id="21" name="TextBox 24">
            <a:extLst>
              <a:ext uri="{FF2B5EF4-FFF2-40B4-BE49-F238E27FC236}">
                <a16:creationId xmlns:a16="http://schemas.microsoft.com/office/drawing/2014/main" id="{A796656D-A7DA-71F5-D470-525B2FC87AA0}"/>
              </a:ext>
            </a:extLst>
          </p:cNvPr>
          <p:cNvSpPr txBox="1"/>
          <p:nvPr/>
        </p:nvSpPr>
        <p:spPr>
          <a:xfrm>
            <a:off x="8527356" y="5405603"/>
            <a:ext cx="3872468" cy="738664"/>
          </a:xfrm>
          <a:prstGeom prst="rect">
            <a:avLst/>
          </a:prstGeom>
          <a:noFill/>
        </p:spPr>
        <p:txBody>
          <a:bodyPr wrap="square" lIns="0" tIns="0" rIns="0" bIns="0" numCol="1" rtlCol="0">
            <a:spAutoFit/>
          </a:bodyPr>
          <a:lstStyle/>
          <a:p>
            <a:r>
              <a:rPr lang="fr-FR" sz="2400" dirty="0"/>
              <a:t>un dépistage précoce efficace</a:t>
            </a:r>
            <a:r>
              <a:rPr lang="de-DE" altLang="de-DE" sz="2400" dirty="0">
                <a:solidFill>
                  <a:schemeClr val="tx1">
                    <a:lumMod val="75000"/>
                    <a:lumOff val="25000"/>
                  </a:schemeClr>
                </a:solidFill>
              </a:rPr>
              <a:t> </a:t>
            </a:r>
          </a:p>
        </p:txBody>
      </p:sp>
    </p:spTree>
    <p:custDataLst>
      <p:tags r:id="rId1"/>
    </p:custDataLst>
    <p:extLst>
      <p:ext uri="{BB962C8B-B14F-4D97-AF65-F5344CB8AC3E}">
        <p14:creationId xmlns:p14="http://schemas.microsoft.com/office/powerpoint/2010/main" val="154324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a:alphaModFix amt="24000"/>
            <a:lum/>
          </a:blip>
          <a:srcRect/>
          <a:stretch>
            <a:fillRect t="-12000" b="-12000"/>
          </a:stretch>
        </a:blipFill>
        <a:effectLst/>
      </p:bgPr>
    </p:bg>
    <p:spTree>
      <p:nvGrpSpPr>
        <p:cNvPr id="1" name="">
          <a:extLst>
            <a:ext uri="{FF2B5EF4-FFF2-40B4-BE49-F238E27FC236}">
              <a16:creationId xmlns:a16="http://schemas.microsoft.com/office/drawing/2014/main" id="{E71FE3DF-04ED-F4CF-F74E-442C30C32B82}"/>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D8EA655-59AD-D217-4891-5FFFB770227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10" name="Object 9" hidden="1">
                        <a:extLst>
                          <a:ext uri="{FF2B5EF4-FFF2-40B4-BE49-F238E27FC236}">
                            <a16:creationId xmlns:a16="http://schemas.microsoft.com/office/drawing/2014/main" id="{0C8AA2E5-2C28-5A35-49BE-A4FF07830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378CD8F4-20FD-18F8-BFDC-E95AC8CAEC2A}"/>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7"/>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321EE309-BBC1-7FC3-19A9-F730A21098E9}"/>
              </a:ext>
            </a:extLst>
          </p:cNvPr>
          <p:cNvSpPr/>
          <p:nvPr/>
        </p:nvSpPr>
        <p:spPr>
          <a:xfrm>
            <a:off x="2378081" y="120152"/>
            <a:ext cx="3225827" cy="7129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C8369210-6A37-5F3B-18CA-5DF09BC0AAA8}"/>
              </a:ext>
            </a:extLst>
          </p:cNvPr>
          <p:cNvSpPr/>
          <p:nvPr/>
        </p:nvSpPr>
        <p:spPr>
          <a:xfrm>
            <a:off x="2475608" y="-100411"/>
            <a:ext cx="3907246"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468A8A02-0757-9A36-7DDE-2112FAB5941E}"/>
              </a:ext>
            </a:extLst>
          </p:cNvPr>
          <p:cNvSpPr txBox="1"/>
          <p:nvPr/>
        </p:nvSpPr>
        <p:spPr>
          <a:xfrm>
            <a:off x="2614016" y="120151"/>
            <a:ext cx="3165408" cy="553998"/>
          </a:xfrm>
          <a:prstGeom prst="rect">
            <a:avLst/>
          </a:prstGeom>
          <a:noFill/>
        </p:spPr>
        <p:txBody>
          <a:bodyPr wrap="square" lIns="0" tIns="0" rIns="0" bIns="0" numCol="1" rtlCol="0">
            <a:spAutoFit/>
          </a:bodyPr>
          <a:lstStyle/>
          <a:p>
            <a:r>
              <a:rPr lang="de-DE" altLang="de-DE" sz="3600" dirty="0" err="1">
                <a:latin typeface="+mj-lt"/>
              </a:rPr>
              <a:t>Introduction</a:t>
            </a:r>
            <a:endParaRPr lang="de-DE" altLang="de-DE" sz="3600" dirty="0">
              <a:latin typeface="+mj-lt"/>
            </a:endParaRPr>
          </a:p>
        </p:txBody>
      </p:sp>
      <p:sp>
        <p:nvSpPr>
          <p:cNvPr id="9" name="TextBox 8">
            <a:extLst>
              <a:ext uri="{FF2B5EF4-FFF2-40B4-BE49-F238E27FC236}">
                <a16:creationId xmlns:a16="http://schemas.microsoft.com/office/drawing/2014/main" id="{2A101C19-3043-7028-9854-FADF1797AB8F}"/>
              </a:ext>
            </a:extLst>
          </p:cNvPr>
          <p:cNvSpPr txBox="1"/>
          <p:nvPr/>
        </p:nvSpPr>
        <p:spPr>
          <a:xfrm>
            <a:off x="539496" y="894711"/>
            <a:ext cx="11498560" cy="1340623"/>
          </a:xfrm>
          <a:prstGeom prst="rect">
            <a:avLst/>
          </a:prstGeom>
          <a:noFill/>
        </p:spPr>
        <p:txBody>
          <a:bodyPr wrap="square" lIns="0" tIns="0" rIns="0" bIns="0" numCol="1" rtlCol="0">
            <a:spAutoFit/>
          </a:bodyPr>
          <a:lstStyle/>
          <a:p>
            <a:pPr algn="just">
              <a:lnSpc>
                <a:spcPct val="150000"/>
              </a:lnSpc>
            </a:pPr>
            <a:r>
              <a:rPr lang="fr-FR" altLang="de-DE" sz="2000" b="1" dirty="0"/>
              <a:t>Comment automatiser de manière efficace et fiable la détection des cellules précancéreuses ou cancéreuses sur les lames de frottis cervicaux, tout en réduisant le besoin d’interventions manuelles par les pathologistes ?</a:t>
            </a:r>
            <a:endParaRPr lang="de-DE" altLang="de-DE" sz="2000" b="1" dirty="0"/>
          </a:p>
        </p:txBody>
      </p:sp>
    </p:spTree>
    <p:custDataLst>
      <p:tags r:id="rId1"/>
    </p:custDataLst>
    <p:extLst>
      <p:ext uri="{BB962C8B-B14F-4D97-AF65-F5344CB8AC3E}">
        <p14:creationId xmlns:p14="http://schemas.microsoft.com/office/powerpoint/2010/main" val="20582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250" fill="hold"/>
                                        <p:tgtEl>
                                          <p:spTgt spid="12"/>
                                        </p:tgtEl>
                                        <p:attrNameLst>
                                          <p:attrName>ppt_x</p:attrName>
                                        </p:attrNameLst>
                                      </p:cBhvr>
                                      <p:tavLst>
                                        <p:tav tm="0">
                                          <p:val>
                                            <p:strVal val="1+#ppt_w/2"/>
                                          </p:val>
                                        </p:tav>
                                        <p:tav tm="100000">
                                          <p:val>
                                            <p:strVal val="#ppt_x"/>
                                          </p:val>
                                        </p:tav>
                                      </p:tavLst>
                                    </p:anim>
                                    <p:anim calcmode="lin" valueType="num">
                                      <p:cBhvr additive="base">
                                        <p:cTn id="12" dur="125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3F9C22D2-90FE-454B-B032-E42C3279131E}"/>
              </a:ext>
            </a:extLst>
          </p:cNvPr>
          <p:cNvSpPr txBox="1"/>
          <p:nvPr/>
        </p:nvSpPr>
        <p:spPr>
          <a:xfrm>
            <a:off x="7353421" y="1109436"/>
            <a:ext cx="3559179" cy="430887"/>
          </a:xfrm>
          <a:prstGeom prst="rect">
            <a:avLst/>
          </a:prstGeom>
          <a:noFill/>
        </p:spPr>
        <p:txBody>
          <a:bodyPr wrap="none" lIns="0" tIns="0" rIns="0" bIns="0" numCol="1" rtlCol="0">
            <a:spAutoFit/>
          </a:bodyPr>
          <a:lstStyle/>
          <a:p>
            <a:r>
              <a:rPr lang="de-DE" altLang="de-DE" sz="2800" spc="300" dirty="0">
                <a:solidFill>
                  <a:srgbClr val="FDAF1F"/>
                </a:solidFill>
              </a:rPr>
              <a:t>ALL CAPS | LOOSE</a:t>
            </a:r>
          </a:p>
        </p:txBody>
      </p:sp>
      <p:sp>
        <p:nvSpPr>
          <p:cNvPr id="8" name="TextBox 7">
            <a:extLst>
              <a:ext uri="{FF2B5EF4-FFF2-40B4-BE49-F238E27FC236}">
                <a16:creationId xmlns:a16="http://schemas.microsoft.com/office/drawing/2014/main" id="{C9A73559-491A-4614-A844-496762024E0B}"/>
              </a:ext>
            </a:extLst>
          </p:cNvPr>
          <p:cNvSpPr txBox="1"/>
          <p:nvPr/>
        </p:nvSpPr>
        <p:spPr>
          <a:xfrm>
            <a:off x="7353421" y="1603920"/>
            <a:ext cx="4620254" cy="369332"/>
          </a:xfrm>
          <a:prstGeom prst="rect">
            <a:avLst/>
          </a:prstGeom>
          <a:noFill/>
        </p:spPr>
        <p:txBody>
          <a:bodyPr wrap="square" lIns="0" tIns="0" rIns="0" bIns="0" numCol="1" rtlCol="0">
            <a:spAutoFit/>
          </a:bodyPr>
          <a:lstStyle/>
          <a:p>
            <a:r>
              <a:rPr lang="de-DE" altLang="de-DE" sz="2400" dirty="0">
                <a:solidFill>
                  <a:schemeClr val="tx1">
                    <a:lumMod val="75000"/>
                    <a:lumOff val="25000"/>
                  </a:schemeClr>
                </a:solidFill>
              </a:rPr>
              <a:t>Text </a:t>
            </a:r>
            <a:r>
              <a:rPr lang="de-DE" altLang="de-DE" sz="2400" dirty="0" err="1">
                <a:solidFill>
                  <a:schemeClr val="tx1">
                    <a:lumMod val="75000"/>
                    <a:lumOff val="25000"/>
                  </a:schemeClr>
                </a:solidFill>
              </a:rPr>
              <a:t>black</a:t>
            </a:r>
            <a:r>
              <a:rPr lang="de-DE" altLang="de-DE" sz="2400" dirty="0">
                <a:solidFill>
                  <a:schemeClr val="tx1">
                    <a:lumMod val="75000"/>
                    <a:lumOff val="25000"/>
                  </a:schemeClr>
                </a:solidFill>
              </a:rPr>
              <a:t> | </a:t>
            </a:r>
            <a:r>
              <a:rPr lang="de-DE" altLang="de-DE" sz="2400" dirty="0" err="1">
                <a:solidFill>
                  <a:schemeClr val="tx1">
                    <a:lumMod val="75000"/>
                    <a:lumOff val="25000"/>
                  </a:schemeClr>
                </a:solidFill>
              </a:rPr>
              <a:t>Lighter</a:t>
            </a:r>
            <a:r>
              <a:rPr lang="de-DE" altLang="de-DE" sz="2400" dirty="0">
                <a:solidFill>
                  <a:schemeClr val="tx1">
                    <a:lumMod val="75000"/>
                    <a:lumOff val="25000"/>
                  </a:schemeClr>
                </a:solidFill>
              </a:rPr>
              <a:t> 25%</a:t>
            </a:r>
          </a:p>
        </p:txBody>
      </p:sp>
      <p:pic>
        <p:nvPicPr>
          <p:cNvPr id="13" name="Picture 12">
            <a:extLst>
              <a:ext uri="{FF2B5EF4-FFF2-40B4-BE49-F238E27FC236}">
                <a16:creationId xmlns:a16="http://schemas.microsoft.com/office/drawing/2014/main" id="{784FDE5B-904F-4AE7-9B55-439FCD99B15D}"/>
              </a:ext>
            </a:extLst>
          </p:cNvPr>
          <p:cNvPicPr>
            <a:picLocks noChangeAspect="1"/>
          </p:cNvPicPr>
          <p:nvPr/>
        </p:nvPicPr>
        <p:blipFill rotWithShape="1">
          <a:blip r:embed="rId7"/>
          <a:srcRect l="40815" t="15906" r="44062" b="2208"/>
          <a:stretch/>
        </p:blipFill>
        <p:spPr>
          <a:xfrm>
            <a:off x="-7883" y="0"/>
            <a:ext cx="2244132" cy="6844882"/>
          </a:xfrm>
          <a:prstGeom prst="rect">
            <a:avLst/>
          </a:prstGeom>
          <a:ln>
            <a:noFill/>
          </a:ln>
        </p:spPr>
      </p:pic>
      <p:sp>
        <p:nvSpPr>
          <p:cNvPr id="17" name="TextBox 16">
            <a:extLst>
              <a:ext uri="{FF2B5EF4-FFF2-40B4-BE49-F238E27FC236}">
                <a16:creationId xmlns:a16="http://schemas.microsoft.com/office/drawing/2014/main" id="{AB5DEB48-65FA-4BC4-93CC-B4752488B56B}"/>
              </a:ext>
            </a:extLst>
          </p:cNvPr>
          <p:cNvSpPr txBox="1"/>
          <p:nvPr/>
        </p:nvSpPr>
        <p:spPr>
          <a:xfrm>
            <a:off x="644659" y="5723088"/>
            <a:ext cx="1591590" cy="1015663"/>
          </a:xfrm>
          <a:prstGeom prst="rect">
            <a:avLst/>
          </a:prstGeom>
          <a:noFill/>
        </p:spPr>
        <p:txBody>
          <a:bodyPr wrap="none" rIns="127444" numCol="1" rtlCol="0">
            <a:spAutoFit/>
          </a:bodyPr>
          <a:lstStyle/>
          <a:p>
            <a:pPr algn="r"/>
            <a:r>
              <a:rPr lang="de-DE" altLang="de-DE" sz="6000" dirty="0"/>
              <a:t>25</a:t>
            </a:r>
            <a:r>
              <a:rPr lang="de-DE" altLang="de-DE" sz="4400" dirty="0"/>
              <a:t>%</a:t>
            </a:r>
            <a:endParaRPr lang="de-DE" altLang="de-DE" sz="6000" dirty="0"/>
          </a:p>
        </p:txBody>
      </p:sp>
      <p:pic>
        <p:nvPicPr>
          <p:cNvPr id="2" name="Picture 1">
            <a:extLst>
              <a:ext uri="{FF2B5EF4-FFF2-40B4-BE49-F238E27FC236}">
                <a16:creationId xmlns:a16="http://schemas.microsoft.com/office/drawing/2014/main" id="{02164CF7-1A63-40C2-B2E6-74365B04AF91}"/>
              </a:ext>
            </a:extLst>
          </p:cNvPr>
          <p:cNvPicPr>
            <a:picLocks noChangeAspect="1"/>
          </p:cNvPicPr>
          <p:nvPr/>
        </p:nvPicPr>
        <p:blipFill rotWithShape="1">
          <a:blip r:embed="rId8"/>
          <a:srcRect l="16970" r="63135"/>
          <a:stretch/>
        </p:blipFill>
        <p:spPr>
          <a:xfrm>
            <a:off x="2236249" y="0"/>
            <a:ext cx="2236254" cy="6858000"/>
          </a:xfrm>
          <a:prstGeom prst="rect">
            <a:avLst/>
          </a:prstGeom>
          <a:ln>
            <a:noFill/>
          </a:ln>
        </p:spPr>
      </p:pic>
      <p:pic>
        <p:nvPicPr>
          <p:cNvPr id="3" name="Picture 2">
            <a:extLst>
              <a:ext uri="{FF2B5EF4-FFF2-40B4-BE49-F238E27FC236}">
                <a16:creationId xmlns:a16="http://schemas.microsoft.com/office/drawing/2014/main" id="{85E635C0-0A4F-4FF1-AC1C-6F87AFF43807}"/>
              </a:ext>
            </a:extLst>
          </p:cNvPr>
          <p:cNvPicPr>
            <a:picLocks noChangeAspect="1"/>
          </p:cNvPicPr>
          <p:nvPr/>
        </p:nvPicPr>
        <p:blipFill rotWithShape="1">
          <a:blip r:embed="rId9"/>
          <a:srcRect l="48589" r="32026"/>
          <a:stretch/>
        </p:blipFill>
        <p:spPr>
          <a:xfrm>
            <a:off x="4472503" y="0"/>
            <a:ext cx="2236254" cy="6858000"/>
          </a:xfrm>
          <a:prstGeom prst="rect">
            <a:avLst/>
          </a:prstGeom>
          <a:ln>
            <a:noFill/>
          </a:ln>
        </p:spPr>
      </p:pic>
      <p:sp>
        <p:nvSpPr>
          <p:cNvPr id="15" name="TextBox 14">
            <a:extLst>
              <a:ext uri="{FF2B5EF4-FFF2-40B4-BE49-F238E27FC236}">
                <a16:creationId xmlns:a16="http://schemas.microsoft.com/office/drawing/2014/main" id="{73330CA1-E163-4DBE-8B55-0B4AFDF403A3}"/>
              </a:ext>
            </a:extLst>
          </p:cNvPr>
          <p:cNvSpPr txBox="1"/>
          <p:nvPr/>
        </p:nvSpPr>
        <p:spPr>
          <a:xfrm>
            <a:off x="3114952" y="5723088"/>
            <a:ext cx="1357551" cy="1015663"/>
          </a:xfrm>
          <a:prstGeom prst="rect">
            <a:avLst/>
          </a:prstGeom>
          <a:noFill/>
        </p:spPr>
        <p:txBody>
          <a:bodyPr wrap="none" rIns="127444" numCol="1" rtlCol="0">
            <a:spAutoFit/>
          </a:bodyPr>
          <a:lstStyle/>
          <a:p>
            <a:pPr algn="r"/>
            <a:r>
              <a:rPr lang="de-DE" altLang="de-DE" sz="6000" dirty="0"/>
              <a:t>11</a:t>
            </a:r>
            <a:r>
              <a:rPr lang="de-DE" altLang="de-DE" sz="4400" dirty="0"/>
              <a:t>%</a:t>
            </a:r>
            <a:endParaRPr lang="de-DE" altLang="de-DE" sz="6000" dirty="0"/>
          </a:p>
        </p:txBody>
      </p:sp>
      <p:sp>
        <p:nvSpPr>
          <p:cNvPr id="18" name="TextBox 17">
            <a:extLst>
              <a:ext uri="{FF2B5EF4-FFF2-40B4-BE49-F238E27FC236}">
                <a16:creationId xmlns:a16="http://schemas.microsoft.com/office/drawing/2014/main" id="{08DA940D-F95D-4E8D-BA9E-C4BAAFC44EE6}"/>
              </a:ext>
            </a:extLst>
          </p:cNvPr>
          <p:cNvSpPr txBox="1"/>
          <p:nvPr/>
        </p:nvSpPr>
        <p:spPr>
          <a:xfrm>
            <a:off x="5117167" y="5723088"/>
            <a:ext cx="1591590" cy="1015663"/>
          </a:xfrm>
          <a:prstGeom prst="rect">
            <a:avLst/>
          </a:prstGeom>
          <a:noFill/>
        </p:spPr>
        <p:txBody>
          <a:bodyPr wrap="none" rIns="127444" numCol="1" rtlCol="0">
            <a:spAutoFit/>
          </a:bodyPr>
          <a:lstStyle/>
          <a:p>
            <a:pPr algn="r"/>
            <a:r>
              <a:rPr lang="de-DE" altLang="de-DE" sz="6000" dirty="0"/>
              <a:t>83</a:t>
            </a:r>
            <a:r>
              <a:rPr lang="de-DE" altLang="de-DE" sz="4400" dirty="0"/>
              <a:t>%</a:t>
            </a:r>
            <a:endParaRPr lang="de-DE" altLang="de-DE" sz="6000" dirty="0"/>
          </a:p>
        </p:txBody>
      </p:sp>
      <p:sp>
        <p:nvSpPr>
          <p:cNvPr id="22" name="TextBox 21">
            <a:extLst>
              <a:ext uri="{FF2B5EF4-FFF2-40B4-BE49-F238E27FC236}">
                <a16:creationId xmlns:a16="http://schemas.microsoft.com/office/drawing/2014/main" id="{8102AE25-AE6C-41A7-834C-CD89901260F8}"/>
              </a:ext>
            </a:extLst>
          </p:cNvPr>
          <p:cNvSpPr txBox="1"/>
          <p:nvPr/>
        </p:nvSpPr>
        <p:spPr>
          <a:xfrm>
            <a:off x="7353421" y="2749850"/>
            <a:ext cx="2103140" cy="430887"/>
          </a:xfrm>
          <a:prstGeom prst="rect">
            <a:avLst/>
          </a:prstGeom>
          <a:noFill/>
        </p:spPr>
        <p:txBody>
          <a:bodyPr wrap="none" lIns="0" tIns="0" rIns="0" bIns="0" numCol="1" rtlCol="0">
            <a:spAutoFit/>
          </a:bodyPr>
          <a:lstStyle/>
          <a:p>
            <a:r>
              <a:rPr lang="de-DE" altLang="de-DE" sz="2800" spc="300" dirty="0">
                <a:solidFill>
                  <a:schemeClr val="accent1"/>
                </a:solidFill>
              </a:rPr>
              <a:t>HEADLINE</a:t>
            </a:r>
          </a:p>
        </p:txBody>
      </p:sp>
      <p:sp>
        <p:nvSpPr>
          <p:cNvPr id="23" name="TextBox 22">
            <a:extLst>
              <a:ext uri="{FF2B5EF4-FFF2-40B4-BE49-F238E27FC236}">
                <a16:creationId xmlns:a16="http://schemas.microsoft.com/office/drawing/2014/main" id="{AEBF2DC3-8204-435C-A332-8E1567BA1C88}"/>
              </a:ext>
            </a:extLst>
          </p:cNvPr>
          <p:cNvSpPr txBox="1"/>
          <p:nvPr/>
        </p:nvSpPr>
        <p:spPr>
          <a:xfrm>
            <a:off x="7353421" y="3244334"/>
            <a:ext cx="4620254" cy="738664"/>
          </a:xfrm>
          <a:prstGeom prst="rect">
            <a:avLst/>
          </a:prstGeom>
          <a:noFill/>
        </p:spPr>
        <p:txBody>
          <a:bodyPr wrap="square" lIns="0" tIns="0" rIns="0" bIns="0" numCol="1" rtlCol="0">
            <a:spAutoFit/>
          </a:bodyPr>
          <a:lstStyle/>
          <a:p>
            <a:r>
              <a:rPr lang="de-DE" altLang="de-DE" sz="2400" dirty="0" err="1">
                <a:solidFill>
                  <a:schemeClr val="tx1">
                    <a:lumMod val="75000"/>
                    <a:lumOff val="25000"/>
                  </a:schemeClr>
                </a:solidFill>
              </a:rPr>
              <a:t>Aenean</a:t>
            </a:r>
            <a:r>
              <a:rPr lang="de-DE" altLang="de-DE" sz="2400" dirty="0">
                <a:solidFill>
                  <a:schemeClr val="tx1">
                    <a:lumMod val="75000"/>
                    <a:lumOff val="25000"/>
                  </a:schemeClr>
                </a:solidFill>
              </a:rPr>
              <a:t> commodo </a:t>
            </a:r>
            <a:r>
              <a:rPr lang="de-DE" altLang="de-DE" sz="2400" dirty="0" err="1">
                <a:solidFill>
                  <a:schemeClr val="tx1">
                    <a:lumMod val="75000"/>
                    <a:lumOff val="25000"/>
                  </a:schemeClr>
                </a:solidFill>
              </a:rPr>
              <a:t>ligula</a:t>
            </a:r>
            <a:r>
              <a:rPr lang="de-DE" altLang="de-DE" sz="2400" dirty="0">
                <a:solidFill>
                  <a:schemeClr val="tx1">
                    <a:lumMod val="75000"/>
                    <a:lumOff val="25000"/>
                  </a:schemeClr>
                </a:solidFill>
              </a:rPr>
              <a:t> </a:t>
            </a:r>
            <a:br>
              <a:rPr lang="de-DE" altLang="de-DE" sz="2400" dirty="0">
                <a:solidFill>
                  <a:schemeClr val="tx1">
                    <a:lumMod val="75000"/>
                    <a:lumOff val="25000"/>
                  </a:schemeClr>
                </a:solidFill>
              </a:rPr>
            </a:br>
            <a:r>
              <a:rPr lang="de-DE" altLang="de-DE" sz="2400" dirty="0" err="1">
                <a:solidFill>
                  <a:schemeClr val="tx1">
                    <a:lumMod val="75000"/>
                    <a:lumOff val="25000"/>
                  </a:schemeClr>
                </a:solidFill>
              </a:rPr>
              <a:t>eget</a:t>
            </a:r>
            <a:r>
              <a:rPr lang="de-DE" altLang="de-DE" sz="2400" dirty="0">
                <a:solidFill>
                  <a:schemeClr val="tx1">
                    <a:lumMod val="75000"/>
                    <a:lumOff val="25000"/>
                  </a:schemeClr>
                </a:solidFill>
              </a:rPr>
              <a:t> </a:t>
            </a:r>
            <a:r>
              <a:rPr lang="de-DE" altLang="de-DE" sz="2400" dirty="0" err="1">
                <a:solidFill>
                  <a:schemeClr val="tx1">
                    <a:lumMod val="75000"/>
                    <a:lumOff val="25000"/>
                  </a:schemeClr>
                </a:solidFill>
              </a:rPr>
              <a:t>dolor</a:t>
            </a:r>
            <a:endParaRPr lang="de-DE" altLang="de-DE" sz="2400" dirty="0">
              <a:solidFill>
                <a:schemeClr val="tx1">
                  <a:lumMod val="75000"/>
                  <a:lumOff val="25000"/>
                </a:schemeClr>
              </a:solidFill>
            </a:endParaRPr>
          </a:p>
        </p:txBody>
      </p:sp>
      <p:sp>
        <p:nvSpPr>
          <p:cNvPr id="24" name="TextBox 23">
            <a:extLst>
              <a:ext uri="{FF2B5EF4-FFF2-40B4-BE49-F238E27FC236}">
                <a16:creationId xmlns:a16="http://schemas.microsoft.com/office/drawing/2014/main" id="{2CFED16D-8F5D-4D29-A55B-5B4B7626FA4B}"/>
              </a:ext>
            </a:extLst>
          </p:cNvPr>
          <p:cNvSpPr txBox="1"/>
          <p:nvPr/>
        </p:nvSpPr>
        <p:spPr>
          <a:xfrm>
            <a:off x="7353421" y="4759596"/>
            <a:ext cx="2000676" cy="430887"/>
          </a:xfrm>
          <a:prstGeom prst="rect">
            <a:avLst/>
          </a:prstGeom>
          <a:noFill/>
        </p:spPr>
        <p:txBody>
          <a:bodyPr wrap="none" lIns="0" tIns="0" rIns="0" bIns="0" numCol="1" rtlCol="0">
            <a:spAutoFit/>
          </a:bodyPr>
          <a:lstStyle/>
          <a:p>
            <a:r>
              <a:rPr lang="de-DE" altLang="de-DE" sz="2800" spc="300" dirty="0">
                <a:solidFill>
                  <a:srgbClr val="EBBADB"/>
                </a:solidFill>
              </a:rPr>
              <a:t>HEADLINE</a:t>
            </a:r>
          </a:p>
        </p:txBody>
      </p:sp>
      <p:sp>
        <p:nvSpPr>
          <p:cNvPr id="25" name="TextBox 24">
            <a:extLst>
              <a:ext uri="{FF2B5EF4-FFF2-40B4-BE49-F238E27FC236}">
                <a16:creationId xmlns:a16="http://schemas.microsoft.com/office/drawing/2014/main" id="{9197EFD4-6489-4164-AB76-879EBB281636}"/>
              </a:ext>
            </a:extLst>
          </p:cNvPr>
          <p:cNvSpPr txBox="1"/>
          <p:nvPr/>
        </p:nvSpPr>
        <p:spPr>
          <a:xfrm>
            <a:off x="7353421" y="5254080"/>
            <a:ext cx="4620254" cy="738664"/>
          </a:xfrm>
          <a:prstGeom prst="rect">
            <a:avLst/>
          </a:prstGeom>
          <a:noFill/>
        </p:spPr>
        <p:txBody>
          <a:bodyPr wrap="square" lIns="0" tIns="0" rIns="0" bIns="0" numCol="1" rtlCol="0">
            <a:spAutoFit/>
          </a:bodyPr>
          <a:lstStyle/>
          <a:p>
            <a:r>
              <a:rPr lang="de-DE" altLang="de-DE" sz="2400" dirty="0">
                <a:solidFill>
                  <a:schemeClr val="tx1">
                    <a:lumMod val="75000"/>
                    <a:lumOff val="25000"/>
                  </a:schemeClr>
                </a:solidFill>
              </a:rPr>
              <a:t>In </a:t>
            </a:r>
            <a:r>
              <a:rPr lang="de-DE" altLang="de-DE" sz="2400" dirty="0" err="1">
                <a:solidFill>
                  <a:schemeClr val="tx1">
                    <a:lumMod val="75000"/>
                    <a:lumOff val="25000"/>
                  </a:schemeClr>
                </a:solidFill>
              </a:rPr>
              <a:t>enim</a:t>
            </a:r>
            <a:r>
              <a:rPr lang="de-DE" altLang="de-DE" sz="2400" dirty="0">
                <a:solidFill>
                  <a:schemeClr val="tx1">
                    <a:lumMod val="75000"/>
                    <a:lumOff val="25000"/>
                  </a:schemeClr>
                </a:solidFill>
              </a:rPr>
              <a:t> </a:t>
            </a:r>
            <a:r>
              <a:rPr lang="de-DE" altLang="de-DE" sz="2400" dirty="0" err="1">
                <a:solidFill>
                  <a:schemeClr val="tx1">
                    <a:lumMod val="75000"/>
                    <a:lumOff val="25000"/>
                  </a:schemeClr>
                </a:solidFill>
              </a:rPr>
              <a:t>justo</a:t>
            </a:r>
            <a:r>
              <a:rPr lang="de-DE" altLang="de-DE" sz="2400" dirty="0">
                <a:solidFill>
                  <a:schemeClr val="tx1">
                    <a:lumMod val="75000"/>
                    <a:lumOff val="25000"/>
                  </a:schemeClr>
                </a:solidFill>
              </a:rPr>
              <a:t>, </a:t>
            </a:r>
            <a:r>
              <a:rPr lang="de-DE" altLang="de-DE" sz="2400" dirty="0" err="1">
                <a:solidFill>
                  <a:schemeClr val="tx1">
                    <a:lumMod val="75000"/>
                    <a:lumOff val="25000"/>
                  </a:schemeClr>
                </a:solidFill>
              </a:rPr>
              <a:t>rhoncus</a:t>
            </a:r>
            <a:r>
              <a:rPr lang="de-DE" altLang="de-DE" sz="2400" dirty="0">
                <a:solidFill>
                  <a:schemeClr val="tx1">
                    <a:lumMod val="75000"/>
                    <a:lumOff val="25000"/>
                  </a:schemeClr>
                </a:solidFill>
              </a:rPr>
              <a:t> </a:t>
            </a:r>
            <a:r>
              <a:rPr lang="de-DE" altLang="de-DE" sz="2400" dirty="0" err="1">
                <a:solidFill>
                  <a:schemeClr val="tx1">
                    <a:lumMod val="75000"/>
                    <a:lumOff val="25000"/>
                  </a:schemeClr>
                </a:solidFill>
              </a:rPr>
              <a:t>ut</a:t>
            </a:r>
            <a:r>
              <a:rPr lang="de-DE" altLang="de-DE" sz="2400" dirty="0">
                <a:solidFill>
                  <a:schemeClr val="tx1">
                    <a:lumMod val="75000"/>
                    <a:lumOff val="25000"/>
                  </a:schemeClr>
                </a:solidFill>
              </a:rPr>
              <a:t>, </a:t>
            </a:r>
            <a:r>
              <a:rPr lang="de-DE" altLang="de-DE" sz="2400" dirty="0" err="1">
                <a:solidFill>
                  <a:schemeClr val="tx1">
                    <a:lumMod val="75000"/>
                    <a:lumOff val="25000"/>
                  </a:schemeClr>
                </a:solidFill>
              </a:rPr>
              <a:t>imperdiet</a:t>
            </a:r>
            <a:r>
              <a:rPr lang="de-DE" altLang="de-DE" sz="2400" dirty="0">
                <a:solidFill>
                  <a:schemeClr val="tx1">
                    <a:lumMod val="75000"/>
                    <a:lumOff val="25000"/>
                  </a:schemeClr>
                </a:solidFill>
              </a:rPr>
              <a:t> a, </a:t>
            </a:r>
            <a:r>
              <a:rPr lang="de-DE" altLang="de-DE" sz="2400" dirty="0" err="1">
                <a:solidFill>
                  <a:schemeClr val="tx1">
                    <a:lumMod val="75000"/>
                    <a:lumOff val="25000"/>
                  </a:schemeClr>
                </a:solidFill>
              </a:rPr>
              <a:t>venenatis</a:t>
            </a:r>
            <a:r>
              <a:rPr lang="de-DE" altLang="de-DE" sz="2400" dirty="0">
                <a:solidFill>
                  <a:schemeClr val="tx1">
                    <a:lumMod val="75000"/>
                    <a:lumOff val="25000"/>
                  </a:schemeClr>
                </a:solidFill>
              </a:rPr>
              <a:t> </a:t>
            </a:r>
            <a:r>
              <a:rPr lang="de-DE" altLang="de-DE" sz="2400" dirty="0" err="1">
                <a:solidFill>
                  <a:schemeClr val="tx1">
                    <a:lumMod val="75000"/>
                    <a:lumOff val="25000"/>
                  </a:schemeClr>
                </a:solidFill>
              </a:rPr>
              <a:t>vitae</a:t>
            </a:r>
            <a:r>
              <a:rPr lang="de-DE" altLang="de-DE" sz="2400" dirty="0">
                <a:solidFill>
                  <a:schemeClr val="tx1">
                    <a:lumMod val="75000"/>
                    <a:lumOff val="25000"/>
                  </a:schemeClr>
                </a:solidFill>
              </a:rPr>
              <a:t> </a:t>
            </a:r>
          </a:p>
        </p:txBody>
      </p:sp>
      <p:sp>
        <p:nvSpPr>
          <p:cNvPr id="6" name="Footnote">
            <a:extLst>
              <a:ext uri="{FF2B5EF4-FFF2-40B4-BE49-F238E27FC236}">
                <a16:creationId xmlns:a16="http://schemas.microsoft.com/office/drawing/2014/main" id="{52AA4BB8-A120-4723-9DEB-5E915880E440}"/>
              </a:ext>
            </a:extLst>
          </p:cNvPr>
          <p:cNvSpPr/>
          <p:nvPr/>
        </p:nvSpPr>
        <p:spPr>
          <a:xfrm>
            <a:off x="7353421" y="412340"/>
            <a:ext cx="4259459" cy="123111"/>
          </a:xfrm>
          <a:prstGeom prst="rect">
            <a:avLst/>
          </a:prstGeom>
        </p:spPr>
        <p:txBody>
          <a:bodyPr vert="horz" lIns="0" tIns="0" rIns="0" bIns="0" numCol="1" rtlCol="0" anchor="b" anchorCtr="0">
            <a:spAutoFit/>
          </a:bodyPr>
          <a:lstStyle/>
          <a:p>
            <a:r>
              <a:rPr lang="en-US" sz="800" kern="0" dirty="0"/>
              <a:t>Source: pexels.com</a:t>
            </a:r>
          </a:p>
        </p:txBody>
      </p:sp>
    </p:spTree>
    <p:custDataLst>
      <p:tags r:id="rId1"/>
    </p:custDataLst>
    <p:extLst>
      <p:ext uri="{BB962C8B-B14F-4D97-AF65-F5344CB8AC3E}">
        <p14:creationId xmlns:p14="http://schemas.microsoft.com/office/powerpoint/2010/main" val="176357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B414BE1-A1FD-4E35-A269-876F637B66D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4" imgH="344" progId="TCLayout.ActiveDocument.1">
                  <p:embed/>
                </p:oleObj>
              </mc:Choice>
              <mc:Fallback>
                <p:oleObj name="think-cell Slide" r:id="rId5" imgW="344" imgH="344" progId="TCLayout.ActiveDocument.1">
                  <p:embed/>
                  <p:pic>
                    <p:nvPicPr>
                      <p:cNvPr id="5" name="Object 4" hidden="1">
                        <a:extLst>
                          <a:ext uri="{FF2B5EF4-FFF2-40B4-BE49-F238E27FC236}">
                            <a16:creationId xmlns:a16="http://schemas.microsoft.com/office/drawing/2014/main" id="{2B414BE1-A1FD-4E35-A269-876F637B66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TextBox 7">
            <a:extLst>
              <a:ext uri="{FF2B5EF4-FFF2-40B4-BE49-F238E27FC236}">
                <a16:creationId xmlns:a16="http://schemas.microsoft.com/office/drawing/2014/main" id="{C9A73559-491A-4614-A844-496762024E0B}"/>
              </a:ext>
            </a:extLst>
          </p:cNvPr>
          <p:cNvSpPr txBox="1"/>
          <p:nvPr/>
        </p:nvSpPr>
        <p:spPr>
          <a:xfrm>
            <a:off x="7130825" y="574578"/>
            <a:ext cx="4895461" cy="1661993"/>
          </a:xfrm>
          <a:prstGeom prst="rect">
            <a:avLst/>
          </a:prstGeom>
          <a:noFill/>
        </p:spPr>
        <p:txBody>
          <a:bodyPr wrap="square" lIns="0" tIns="0" rIns="0" bIns="0" numCol="1" rtlCol="0">
            <a:spAutoFit/>
          </a:bodyPr>
          <a:lstStyle/>
          <a:p>
            <a:pPr algn="just"/>
            <a:r>
              <a:rPr lang="fr-FR" b="1" dirty="0"/>
              <a:t>L’objectif de ce projet est de mettre en œuvre et d’évaluer des techniques automatiques de classification d’images pour détecter efficacement les anomalies cellulaires cervicales, en s’appuyant sur la base SIPaKMeD.</a:t>
            </a:r>
            <a:endParaRPr lang="de-DE" altLang="de-DE" dirty="0">
              <a:solidFill>
                <a:schemeClr val="tx1">
                  <a:lumMod val="75000"/>
                  <a:lumOff val="25000"/>
                </a:schemeClr>
              </a:solidFill>
            </a:endParaRPr>
          </a:p>
        </p:txBody>
      </p:sp>
      <p:pic>
        <p:nvPicPr>
          <p:cNvPr id="4100" name="Picture 4" descr="Categorization of Target Market Examples Business Plan - Ginee">
            <a:extLst>
              <a:ext uri="{FF2B5EF4-FFF2-40B4-BE49-F238E27FC236}">
                <a16:creationId xmlns:a16="http://schemas.microsoft.com/office/drawing/2014/main" id="{8D763EB3-2825-1FF2-F2AE-BC0B96F1FD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6965112" cy="678766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Une image contenant Visage humain, capture d’écran, habits, personne&#10;&#10;Le contenu généré par l’IA peut être incorrect.">
            <a:extLst>
              <a:ext uri="{FF2B5EF4-FFF2-40B4-BE49-F238E27FC236}">
                <a16:creationId xmlns:a16="http://schemas.microsoft.com/office/drawing/2014/main" id="{08E8B1E4-BB39-9077-7D2A-475B5707731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965112" y="2321169"/>
            <a:ext cx="5226888" cy="4536831"/>
          </a:xfrm>
          <a:prstGeom prst="rect">
            <a:avLst/>
          </a:prstGeom>
        </p:spPr>
      </p:pic>
    </p:spTree>
    <p:custDataLst>
      <p:tags r:id="rId1"/>
    </p:custDataLst>
    <p:extLst>
      <p:ext uri="{BB962C8B-B14F-4D97-AF65-F5344CB8AC3E}">
        <p14:creationId xmlns:p14="http://schemas.microsoft.com/office/powerpoint/2010/main" val="877525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E18B07EE-A45E-4446-A223-5B883B13E13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E18B07EE-A45E-4446-A223-5B883B13E1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Freeform: Shape 12">
            <a:extLst>
              <a:ext uri="{FF2B5EF4-FFF2-40B4-BE49-F238E27FC236}">
                <a16:creationId xmlns:a16="http://schemas.microsoft.com/office/drawing/2014/main" id="{F1881550-F15A-499A-A3DE-4F8E4F849966}"/>
              </a:ext>
            </a:extLst>
          </p:cNvPr>
          <p:cNvSpPr/>
          <p:nvPr/>
        </p:nvSpPr>
        <p:spPr>
          <a:xfrm>
            <a:off x="1779123" y="2452849"/>
            <a:ext cx="3000422" cy="2183904"/>
          </a:xfrm>
          <a:custGeom>
            <a:avLst/>
            <a:gdLst/>
            <a:ahLst/>
            <a:cxnLst/>
            <a:rect l="l" t="t" r="r" b="b"/>
            <a:pathLst>
              <a:path w="3000422" h="2183904">
                <a:moveTo>
                  <a:pt x="1574653" y="38575"/>
                </a:moveTo>
                <a:lnTo>
                  <a:pt x="3000422" y="38575"/>
                </a:lnTo>
                <a:lnTo>
                  <a:pt x="3000422" y="341235"/>
                </a:lnTo>
                <a:cubicBezTo>
                  <a:pt x="2882721" y="456958"/>
                  <a:pt x="2763041" y="623125"/>
                  <a:pt x="2641383" y="839735"/>
                </a:cubicBezTo>
                <a:cubicBezTo>
                  <a:pt x="2519726" y="1056345"/>
                  <a:pt x="2426999" y="1286555"/>
                  <a:pt x="2363203" y="1530365"/>
                </a:cubicBezTo>
                <a:cubicBezTo>
                  <a:pt x="2299406" y="1774175"/>
                  <a:pt x="2268003" y="1992021"/>
                  <a:pt x="2268992" y="2183904"/>
                </a:cubicBezTo>
                <a:lnTo>
                  <a:pt x="1866928" y="2183904"/>
                </a:lnTo>
                <a:cubicBezTo>
                  <a:pt x="1873852" y="1883222"/>
                  <a:pt x="1935917" y="1576605"/>
                  <a:pt x="2053124" y="1264053"/>
                </a:cubicBezTo>
                <a:cubicBezTo>
                  <a:pt x="2170331" y="951502"/>
                  <a:pt x="2326854" y="672085"/>
                  <a:pt x="2522693" y="425802"/>
                </a:cubicBezTo>
                <a:lnTo>
                  <a:pt x="1574653" y="425802"/>
                </a:lnTo>
                <a:close/>
                <a:moveTo>
                  <a:pt x="617191" y="0"/>
                </a:moveTo>
                <a:lnTo>
                  <a:pt x="955458" y="0"/>
                </a:lnTo>
                <a:lnTo>
                  <a:pt x="955458" y="2183904"/>
                </a:lnTo>
                <a:lnTo>
                  <a:pt x="538558" y="2183904"/>
                </a:lnTo>
                <a:lnTo>
                  <a:pt x="538558" y="612740"/>
                </a:lnTo>
                <a:cubicBezTo>
                  <a:pt x="386239" y="755168"/>
                  <a:pt x="206720" y="860506"/>
                  <a:pt x="0" y="928753"/>
                </a:cubicBezTo>
                <a:lnTo>
                  <a:pt x="0" y="550427"/>
                </a:lnTo>
                <a:cubicBezTo>
                  <a:pt x="108800" y="514820"/>
                  <a:pt x="226996" y="447315"/>
                  <a:pt x="354588" y="347912"/>
                </a:cubicBezTo>
                <a:cubicBezTo>
                  <a:pt x="482180" y="248508"/>
                  <a:pt x="569714" y="132538"/>
                  <a:pt x="617191" y="0"/>
                </a:cubicBezTo>
                <a:close/>
              </a:path>
            </a:pathLst>
          </a:custGeom>
          <a:blipFill>
            <a:blip r:embed="rId6"/>
            <a:stretch>
              <a:fillRect l="2" t="1" r="-3591" b="-3589"/>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7" name="Rectangle 6">
            <a:extLst>
              <a:ext uri="{FF2B5EF4-FFF2-40B4-BE49-F238E27FC236}">
                <a16:creationId xmlns:a16="http://schemas.microsoft.com/office/drawing/2014/main" id="{CA8813BB-D448-4521-9F33-B74EFDC2BCD9}"/>
              </a:ext>
            </a:extLst>
          </p:cNvPr>
          <p:cNvSpPr/>
          <p:nvPr/>
        </p:nvSpPr>
        <p:spPr>
          <a:xfrm>
            <a:off x="5393227" y="2166484"/>
            <a:ext cx="5524168" cy="259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2" name="Rectangle 1">
            <a:extLst>
              <a:ext uri="{FF2B5EF4-FFF2-40B4-BE49-F238E27FC236}">
                <a16:creationId xmlns:a16="http://schemas.microsoft.com/office/drawing/2014/main" id="{226F08B3-37B7-4D5C-80DD-85ECEA54CD23}"/>
              </a:ext>
            </a:extLst>
          </p:cNvPr>
          <p:cNvSpPr/>
          <p:nvPr/>
        </p:nvSpPr>
        <p:spPr>
          <a:xfrm>
            <a:off x="5500914" y="1566250"/>
            <a:ext cx="6691086" cy="3725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a:p>
        </p:txBody>
      </p:sp>
      <p:sp>
        <p:nvSpPr>
          <p:cNvPr id="8" name="TextBox 7">
            <a:extLst>
              <a:ext uri="{FF2B5EF4-FFF2-40B4-BE49-F238E27FC236}">
                <a16:creationId xmlns:a16="http://schemas.microsoft.com/office/drawing/2014/main" id="{DF7833B0-BA71-4453-853F-974C3C7535A2}"/>
              </a:ext>
            </a:extLst>
          </p:cNvPr>
          <p:cNvSpPr txBox="1"/>
          <p:nvPr/>
        </p:nvSpPr>
        <p:spPr>
          <a:xfrm>
            <a:off x="5847372" y="2324859"/>
            <a:ext cx="4831323" cy="553998"/>
          </a:xfrm>
          <a:prstGeom prst="rect">
            <a:avLst/>
          </a:prstGeom>
          <a:noFill/>
        </p:spPr>
        <p:txBody>
          <a:bodyPr wrap="none" lIns="0" tIns="0" rIns="0" bIns="0" numCol="1" rtlCol="0">
            <a:spAutoFit/>
          </a:bodyPr>
          <a:lstStyle/>
          <a:p>
            <a:r>
              <a:rPr lang="de-DE" altLang="de-DE" sz="3600" dirty="0">
                <a:latin typeface="+mj-lt"/>
              </a:rPr>
              <a:t>Presentation des données</a:t>
            </a:r>
          </a:p>
        </p:txBody>
      </p:sp>
      <p:sp>
        <p:nvSpPr>
          <p:cNvPr id="9" name="TextBox 8">
            <a:extLst>
              <a:ext uri="{FF2B5EF4-FFF2-40B4-BE49-F238E27FC236}">
                <a16:creationId xmlns:a16="http://schemas.microsoft.com/office/drawing/2014/main" id="{60CD49EC-E6A4-4053-A5B4-CB9DBB8C3F88}"/>
              </a:ext>
            </a:extLst>
          </p:cNvPr>
          <p:cNvSpPr txBox="1"/>
          <p:nvPr/>
        </p:nvSpPr>
        <p:spPr>
          <a:xfrm>
            <a:off x="5847372" y="3616178"/>
            <a:ext cx="6162920" cy="738664"/>
          </a:xfrm>
          <a:prstGeom prst="rect">
            <a:avLst/>
          </a:prstGeom>
          <a:noFill/>
        </p:spPr>
        <p:txBody>
          <a:bodyPr wrap="square" lIns="0" tIns="0" rIns="0" bIns="0" numCol="1" rtlCol="0">
            <a:spAutoFit/>
          </a:bodyPr>
          <a:lstStyle/>
          <a:p>
            <a:r>
              <a:rPr lang="fr-FR" sz="2400" b="1" dirty="0">
                <a:solidFill>
                  <a:schemeClr val="accent4">
                    <a:lumMod val="75000"/>
                  </a:schemeClr>
                </a:solidFill>
              </a:rPr>
              <a:t>Cervical Cancer largest Dataset (SIPaKMeD)</a:t>
            </a:r>
          </a:p>
          <a:p>
            <a:endParaRPr lang="de-DE" altLang="de-DE" sz="2400" dirty="0">
              <a:solidFill>
                <a:schemeClr val="accent5"/>
              </a:solidFill>
            </a:endParaRPr>
          </a:p>
        </p:txBody>
      </p:sp>
    </p:spTree>
    <p:custDataLst>
      <p:tags r:id="rId1"/>
    </p:custDataLst>
    <p:extLst>
      <p:ext uri="{BB962C8B-B14F-4D97-AF65-F5344CB8AC3E}">
        <p14:creationId xmlns:p14="http://schemas.microsoft.com/office/powerpoint/2010/main" val="67630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5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250" fill="hold"/>
                                        <p:tgtEl>
                                          <p:spTgt spid="13"/>
                                        </p:tgtEl>
                                        <p:attrNameLst>
                                          <p:attrName>ppt_x</p:attrName>
                                        </p:attrNameLst>
                                      </p:cBhvr>
                                      <p:tavLst>
                                        <p:tav tm="0">
                                          <p:val>
                                            <p:strVal val="1+#ppt_w/2"/>
                                          </p:val>
                                        </p:tav>
                                        <p:tav tm="100000">
                                          <p:val>
                                            <p:strVal val="#ppt_x"/>
                                          </p:val>
                                        </p:tav>
                                      </p:tavLst>
                                    </p:anim>
                                    <p:anim calcmode="lin" valueType="num">
                                      <p:cBhvr additive="base">
                                        <p:cTn id="12" dur="125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0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00"/>
                                        <p:tgtEl>
                                          <p:spTgt spid="8"/>
                                        </p:tgtEl>
                                      </p:cBhvr>
                                    </p:animEffect>
                                  </p:childTnLst>
                                </p:cTn>
                              </p:par>
                              <p:par>
                                <p:cTn id="16" presetID="10" presetClass="entr" presetSubtype="0" fill="hold" grpId="0" nodeType="withEffect">
                                  <p:stCondLst>
                                    <p:cond delay="26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 grpId="0" animBg="1"/>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82FD19-768F-6A1B-D5E5-EE555C60EEBA}"/>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66A3F90A-5E3C-B9AE-0E04-83FC9AE91FD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1D8EA655-59AD-D217-4891-5FFFB7702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D55648A2-348C-0240-6341-CF8CAB1444DC}"/>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 name="Rectangle 1">
            <a:extLst>
              <a:ext uri="{FF2B5EF4-FFF2-40B4-BE49-F238E27FC236}">
                <a16:creationId xmlns:a16="http://schemas.microsoft.com/office/drawing/2014/main" id="{78759C4F-8D1C-2769-FA00-C9E5871C90E7}"/>
              </a:ext>
            </a:extLst>
          </p:cNvPr>
          <p:cNvSpPr/>
          <p:nvPr/>
        </p:nvSpPr>
        <p:spPr>
          <a:xfrm>
            <a:off x="2475607" y="-100411"/>
            <a:ext cx="9002017"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ED71087F-8E94-82BE-0BC4-516E74CFBBB3}"/>
              </a:ext>
            </a:extLst>
          </p:cNvPr>
          <p:cNvSpPr txBox="1"/>
          <p:nvPr/>
        </p:nvSpPr>
        <p:spPr>
          <a:xfrm>
            <a:off x="2614015" y="120151"/>
            <a:ext cx="8111135" cy="553998"/>
          </a:xfrm>
          <a:prstGeom prst="rect">
            <a:avLst/>
          </a:prstGeom>
          <a:noFill/>
        </p:spPr>
        <p:txBody>
          <a:bodyPr wrap="square" lIns="0" tIns="0" rIns="0" bIns="0" numCol="1" rtlCol="0">
            <a:spAutoFit/>
          </a:bodyPr>
          <a:lstStyle/>
          <a:p>
            <a:r>
              <a:rPr lang="de-DE" altLang="de-DE" sz="3600" dirty="0">
                <a:latin typeface="+mj-lt"/>
              </a:rPr>
              <a:t>Presentation et Source  des données</a:t>
            </a:r>
          </a:p>
        </p:txBody>
      </p:sp>
      <p:sp>
        <p:nvSpPr>
          <p:cNvPr id="4" name="ZoneTexte 3">
            <a:extLst>
              <a:ext uri="{FF2B5EF4-FFF2-40B4-BE49-F238E27FC236}">
                <a16:creationId xmlns:a16="http://schemas.microsoft.com/office/drawing/2014/main" id="{645CEAF9-22D8-2835-41AC-8E5DA0AF3B99}"/>
              </a:ext>
            </a:extLst>
          </p:cNvPr>
          <p:cNvSpPr txBox="1"/>
          <p:nvPr/>
        </p:nvSpPr>
        <p:spPr>
          <a:xfrm>
            <a:off x="323850" y="1448202"/>
            <a:ext cx="11868150" cy="4934684"/>
          </a:xfrm>
          <a:prstGeom prst="rect">
            <a:avLst/>
          </a:prstGeom>
          <a:noFill/>
        </p:spPr>
        <p:txBody>
          <a:bodyPr wrap="square">
            <a:spAutoFit/>
          </a:bodyPr>
          <a:lstStyle/>
          <a:p>
            <a:pPr>
              <a:lnSpc>
                <a:spcPct val="107000"/>
              </a:lnSpc>
              <a:spcAft>
                <a:spcPts val="800"/>
              </a:spcAft>
            </a:pPr>
            <a:r>
              <a:rPr lang="fr-FR" sz="2400" dirty="0">
                <a:latin typeface="Calibri" panose="020F0502020204030204" pitchFamily="34" charset="0"/>
                <a:ea typeface="Calibri" panose="020F0502020204030204" pitchFamily="34" charset="0"/>
                <a:cs typeface="Times New Roman" panose="02020603050405020304" pitchFamily="18" charset="0"/>
              </a:rPr>
              <a:t>N</a:t>
            </a:r>
            <a:r>
              <a:rPr lang="fr-FR" sz="2400" dirty="0">
                <a:effectLst/>
                <a:latin typeface="Calibri" panose="020F0502020204030204" pitchFamily="34" charset="0"/>
                <a:ea typeface="Calibri" panose="020F0502020204030204" pitchFamily="34" charset="0"/>
                <a:cs typeface="Times New Roman" panose="02020603050405020304" pitchFamily="18" charset="0"/>
              </a:rPr>
              <a:t>ous utilisons la base de données SIPaKMeD, qui se compose de 4 049 images de cellules isolées. Ces images ont été extraites manuellement à partir de 966 images de grappes cellulaires issues de lames de frottis cervico-vaginaux (Pap smear). Elles ont été acquises au moyen d’une caméra CCD couplée à un microscope optique.</a:t>
            </a:r>
            <a:br>
              <a:rPr lang="fr-FR" sz="2400" dirty="0">
                <a:effectLst/>
                <a:latin typeface="Calibri" panose="020F0502020204030204" pitchFamily="34" charset="0"/>
                <a:ea typeface="Calibri" panose="020F0502020204030204" pitchFamily="34" charset="0"/>
                <a:cs typeface="Times New Roman" panose="02020603050405020304" pitchFamily="18" charset="0"/>
              </a:rPr>
            </a:br>
            <a:r>
              <a:rPr lang="fr-FR" sz="2400" dirty="0">
                <a:effectLst/>
                <a:latin typeface="Calibri" panose="020F0502020204030204" pitchFamily="34" charset="0"/>
                <a:ea typeface="Calibri" panose="020F0502020204030204" pitchFamily="34" charset="0"/>
                <a:cs typeface="Times New Roman" panose="02020603050405020304" pitchFamily="18" charset="0"/>
              </a:rPr>
              <a:t>Les images sont classées en cinq catégories, couvrant des types cellulaires normaux, anormaux et bénins.</a:t>
            </a:r>
          </a:p>
          <a:p>
            <a:pPr>
              <a:lnSpc>
                <a:spcPct val="107000"/>
              </a:lnSpc>
              <a:spcAft>
                <a:spcPts val="80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FR" sz="2400" dirty="0">
                <a:latin typeface="Calibri" panose="020F0502020204030204" pitchFamily="34" charset="0"/>
                <a:ea typeface="Calibri" panose="020F0502020204030204" pitchFamily="34" charset="0"/>
                <a:cs typeface="Times New Roman" panose="02020603050405020304" pitchFamily="18" charset="0"/>
              </a:rPr>
              <a:t>Source:</a:t>
            </a:r>
            <a:r>
              <a:rPr lang="fr-FR" sz="2400" dirty="0">
                <a:hlinkClick r:id="rId7"/>
              </a:rPr>
              <a:t>Cervical Cancer largest </a:t>
            </a:r>
            <a:r>
              <a:rPr lang="fr-FR" sz="2400" dirty="0" err="1">
                <a:hlinkClick r:id="rId7"/>
              </a:rPr>
              <a:t>dataset</a:t>
            </a:r>
            <a:r>
              <a:rPr lang="fr-FR" sz="2400" dirty="0">
                <a:hlinkClick r:id="rId7"/>
              </a:rPr>
              <a:t> (</a:t>
            </a:r>
            <a:r>
              <a:rPr lang="fr-FR" sz="2400" dirty="0" err="1">
                <a:hlinkClick r:id="rId7"/>
              </a:rPr>
              <a:t>SipakMed</a:t>
            </a:r>
            <a:r>
              <a:rPr lang="fr-FR" sz="2400" dirty="0">
                <a:hlinkClick r:id="rId7"/>
              </a:rPr>
              <a:t>)</a:t>
            </a: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139267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1+#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678487-2931-BDFC-E162-C1CD23346F4F}"/>
            </a:ext>
          </a:extLst>
        </p:cNvPr>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CF46906E-A386-594B-AF68-AFFC5193A3E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44" imgH="344" progId="TCLayout.ActiveDocument.1">
                  <p:embed/>
                </p:oleObj>
              </mc:Choice>
              <mc:Fallback>
                <p:oleObj name="think-cell Slide" r:id="rId4" imgW="344" imgH="344" progId="TCLayout.ActiveDocument.1">
                  <p:embed/>
                  <p:pic>
                    <p:nvPicPr>
                      <p:cNvPr id="10" name="Object 9" hidden="1">
                        <a:extLst>
                          <a:ext uri="{FF2B5EF4-FFF2-40B4-BE49-F238E27FC236}">
                            <a16:creationId xmlns:a16="http://schemas.microsoft.com/office/drawing/2014/main" id="{66A3F90A-5E3C-B9AE-0E04-83FC9AE91F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8"/>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Freeform: Shape 11">
            <a:extLst>
              <a:ext uri="{FF2B5EF4-FFF2-40B4-BE49-F238E27FC236}">
                <a16:creationId xmlns:a16="http://schemas.microsoft.com/office/drawing/2014/main" id="{A69BFB4A-1334-7B01-AED2-9D6B158FAC67}"/>
              </a:ext>
            </a:extLst>
          </p:cNvPr>
          <p:cNvSpPr/>
          <p:nvPr/>
        </p:nvSpPr>
        <p:spPr>
          <a:xfrm>
            <a:off x="1699016" y="234671"/>
            <a:ext cx="597144" cy="354609"/>
          </a:xfrm>
          <a:custGeom>
            <a:avLst/>
            <a:gdLst/>
            <a:ahLst/>
            <a:cxnLst/>
            <a:rect l="l" t="t" r="r" b="b"/>
            <a:pathLst>
              <a:path w="2754139" h="2220995">
                <a:moveTo>
                  <a:pt x="706208" y="345686"/>
                </a:moveTo>
                <a:cubicBezTo>
                  <a:pt x="655765" y="345686"/>
                  <a:pt x="610762" y="361759"/>
                  <a:pt x="571198" y="393904"/>
                </a:cubicBezTo>
                <a:cubicBezTo>
                  <a:pt x="531635" y="426049"/>
                  <a:pt x="500973" y="483664"/>
                  <a:pt x="479213" y="566747"/>
                </a:cubicBezTo>
                <a:cubicBezTo>
                  <a:pt x="450530" y="674558"/>
                  <a:pt x="436188" y="856055"/>
                  <a:pt x="436188" y="1111239"/>
                </a:cubicBezTo>
                <a:cubicBezTo>
                  <a:pt x="436188" y="1366424"/>
                  <a:pt x="449046" y="1541739"/>
                  <a:pt x="474762" y="1637186"/>
                </a:cubicBezTo>
                <a:cubicBezTo>
                  <a:pt x="500478" y="1732633"/>
                  <a:pt x="532871" y="1796182"/>
                  <a:pt x="571940" y="1827833"/>
                </a:cubicBezTo>
                <a:cubicBezTo>
                  <a:pt x="611009" y="1859484"/>
                  <a:pt x="655765" y="1875309"/>
                  <a:pt x="706208" y="1875309"/>
                </a:cubicBezTo>
                <a:cubicBezTo>
                  <a:pt x="756652" y="1875309"/>
                  <a:pt x="801655" y="1859236"/>
                  <a:pt x="841219" y="1827091"/>
                </a:cubicBezTo>
                <a:cubicBezTo>
                  <a:pt x="880782" y="1794946"/>
                  <a:pt x="911444" y="1737331"/>
                  <a:pt x="933204" y="1654248"/>
                </a:cubicBezTo>
                <a:cubicBezTo>
                  <a:pt x="961887" y="1547427"/>
                  <a:pt x="976229" y="1366424"/>
                  <a:pt x="976229" y="1111239"/>
                </a:cubicBezTo>
                <a:cubicBezTo>
                  <a:pt x="976229" y="856055"/>
                  <a:pt x="963371" y="680739"/>
                  <a:pt x="937655" y="585292"/>
                </a:cubicBezTo>
                <a:cubicBezTo>
                  <a:pt x="911939" y="489846"/>
                  <a:pt x="879546" y="426049"/>
                  <a:pt x="840477" y="393904"/>
                </a:cubicBezTo>
                <a:cubicBezTo>
                  <a:pt x="801408" y="361759"/>
                  <a:pt x="756652" y="345686"/>
                  <a:pt x="706208" y="345686"/>
                </a:cubicBezTo>
                <a:close/>
                <a:moveTo>
                  <a:pt x="2415871" y="0"/>
                </a:moveTo>
                <a:lnTo>
                  <a:pt x="2754139" y="0"/>
                </a:lnTo>
                <a:lnTo>
                  <a:pt x="2754139" y="2183904"/>
                </a:lnTo>
                <a:lnTo>
                  <a:pt x="2337239" y="2183904"/>
                </a:lnTo>
                <a:lnTo>
                  <a:pt x="2337239" y="612740"/>
                </a:lnTo>
                <a:cubicBezTo>
                  <a:pt x="2184920" y="755168"/>
                  <a:pt x="2005400" y="860506"/>
                  <a:pt x="1798681" y="928753"/>
                </a:cubicBezTo>
                <a:lnTo>
                  <a:pt x="1798681" y="550427"/>
                </a:lnTo>
                <a:cubicBezTo>
                  <a:pt x="1907481" y="514820"/>
                  <a:pt x="2025677" y="447315"/>
                  <a:pt x="2153269" y="347912"/>
                </a:cubicBezTo>
                <a:cubicBezTo>
                  <a:pt x="2280861" y="248508"/>
                  <a:pt x="2368395" y="132538"/>
                  <a:pt x="2415871" y="0"/>
                </a:cubicBezTo>
                <a:close/>
                <a:moveTo>
                  <a:pt x="706208" y="0"/>
                </a:moveTo>
                <a:cubicBezTo>
                  <a:pt x="916884" y="0"/>
                  <a:pt x="1081567" y="75171"/>
                  <a:pt x="1200257" y="225512"/>
                </a:cubicBezTo>
                <a:cubicBezTo>
                  <a:pt x="1341697" y="403548"/>
                  <a:pt x="1412417" y="698790"/>
                  <a:pt x="1412417" y="1111239"/>
                </a:cubicBezTo>
                <a:cubicBezTo>
                  <a:pt x="1412417" y="1522700"/>
                  <a:pt x="1341202" y="1818437"/>
                  <a:pt x="1198774" y="1998450"/>
                </a:cubicBezTo>
                <a:cubicBezTo>
                  <a:pt x="1081072" y="2146813"/>
                  <a:pt x="916884" y="2220995"/>
                  <a:pt x="706208" y="2220995"/>
                </a:cubicBezTo>
                <a:cubicBezTo>
                  <a:pt x="494544" y="2220995"/>
                  <a:pt x="323926" y="2139643"/>
                  <a:pt x="194356" y="1976938"/>
                </a:cubicBezTo>
                <a:cubicBezTo>
                  <a:pt x="64786" y="1814233"/>
                  <a:pt x="0" y="1524183"/>
                  <a:pt x="0" y="1106789"/>
                </a:cubicBezTo>
                <a:cubicBezTo>
                  <a:pt x="0" y="697307"/>
                  <a:pt x="71215" y="402559"/>
                  <a:pt x="213643" y="222545"/>
                </a:cubicBezTo>
                <a:cubicBezTo>
                  <a:pt x="331345" y="74182"/>
                  <a:pt x="495533" y="0"/>
                  <a:pt x="706208" y="0"/>
                </a:cubicBezTo>
                <a:close/>
              </a:path>
            </a:pathLst>
          </a:custGeom>
          <a:blipFill>
            <a:blip r:embed="rId6"/>
            <a:stretch>
              <a:fillRect r="-37232" b="-37232"/>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lIns="73152" tIns="73152" rIns="73152" bIns="73152" numCol="1" rtlCol="0" anchor="ctr"/>
          <a:lstStyle/>
          <a:p>
            <a:pPr algn="ctr"/>
            <a:endParaRPr lang="de-DE" altLang="de-DE" sz="1000" kern="0" dirty="0" err="1">
              <a:solidFill>
                <a:schemeClr val="tx1"/>
              </a:solidFill>
            </a:endParaRPr>
          </a:p>
        </p:txBody>
      </p:sp>
      <p:sp>
        <p:nvSpPr>
          <p:cNvPr id="2" name="Rectangle 1">
            <a:extLst>
              <a:ext uri="{FF2B5EF4-FFF2-40B4-BE49-F238E27FC236}">
                <a16:creationId xmlns:a16="http://schemas.microsoft.com/office/drawing/2014/main" id="{8E13C02B-D6A7-78A6-871A-9E3E57801BE8}"/>
              </a:ext>
            </a:extLst>
          </p:cNvPr>
          <p:cNvSpPr/>
          <p:nvPr/>
        </p:nvSpPr>
        <p:spPr>
          <a:xfrm>
            <a:off x="2475607" y="-100411"/>
            <a:ext cx="9002017" cy="9335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de-DE" altLang="de-DE" dirty="0"/>
          </a:p>
        </p:txBody>
      </p:sp>
      <p:sp>
        <p:nvSpPr>
          <p:cNvPr id="8" name="TextBox 7">
            <a:extLst>
              <a:ext uri="{FF2B5EF4-FFF2-40B4-BE49-F238E27FC236}">
                <a16:creationId xmlns:a16="http://schemas.microsoft.com/office/drawing/2014/main" id="{B6934EE6-0A4F-B3EE-BA52-C5EAB40F99FF}"/>
              </a:ext>
            </a:extLst>
          </p:cNvPr>
          <p:cNvSpPr txBox="1"/>
          <p:nvPr/>
        </p:nvSpPr>
        <p:spPr>
          <a:xfrm>
            <a:off x="2614015" y="120151"/>
            <a:ext cx="8111135" cy="553998"/>
          </a:xfrm>
          <a:prstGeom prst="rect">
            <a:avLst/>
          </a:prstGeom>
          <a:noFill/>
        </p:spPr>
        <p:txBody>
          <a:bodyPr wrap="square" lIns="0" tIns="0" rIns="0" bIns="0" numCol="1" rtlCol="0">
            <a:spAutoFit/>
          </a:bodyPr>
          <a:lstStyle/>
          <a:p>
            <a:r>
              <a:rPr lang="de-DE" altLang="de-DE" sz="3600" dirty="0">
                <a:latin typeface="+mj-lt"/>
              </a:rPr>
              <a:t>Presentation et Source  des données</a:t>
            </a:r>
          </a:p>
        </p:txBody>
      </p:sp>
      <p:sp>
        <p:nvSpPr>
          <p:cNvPr id="4" name="ZoneTexte 3">
            <a:extLst>
              <a:ext uri="{FF2B5EF4-FFF2-40B4-BE49-F238E27FC236}">
                <a16:creationId xmlns:a16="http://schemas.microsoft.com/office/drawing/2014/main" id="{06EF10E4-ED35-6097-4E95-572E84657357}"/>
              </a:ext>
            </a:extLst>
          </p:cNvPr>
          <p:cNvSpPr txBox="1"/>
          <p:nvPr/>
        </p:nvSpPr>
        <p:spPr>
          <a:xfrm>
            <a:off x="323850" y="1448202"/>
            <a:ext cx="11868150" cy="470000"/>
          </a:xfrm>
          <a:prstGeom prst="rect">
            <a:avLst/>
          </a:prstGeom>
          <a:noFill/>
        </p:spPr>
        <p:txBody>
          <a:bodyPr wrap="square">
            <a:spAutoFit/>
          </a:bodyPr>
          <a:lstStyle/>
          <a:p>
            <a:pPr>
              <a:lnSpc>
                <a:spcPct val="107000"/>
              </a:lnSpc>
              <a:spcAft>
                <a:spcPts val="800"/>
              </a:spcAft>
            </a:pPr>
            <a:endParaRPr lang="fr-FR"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id="{E27185A0-C3ED-CBE3-1776-BC1BB1E25CE3}"/>
              </a:ext>
            </a:extLst>
          </p:cNvPr>
          <p:cNvPicPr>
            <a:picLocks noChangeAspect="1"/>
          </p:cNvPicPr>
          <p:nvPr/>
        </p:nvPicPr>
        <p:blipFill>
          <a:blip r:embed="rId7"/>
          <a:stretch>
            <a:fillRect/>
          </a:stretch>
        </p:blipFill>
        <p:spPr>
          <a:xfrm>
            <a:off x="0" y="1178168"/>
            <a:ext cx="11066318" cy="5679831"/>
          </a:xfrm>
          <a:prstGeom prst="rect">
            <a:avLst/>
          </a:prstGeom>
        </p:spPr>
      </p:pic>
    </p:spTree>
    <p:custDataLst>
      <p:tags r:id="rId1"/>
    </p:custDataLst>
    <p:extLst>
      <p:ext uri="{BB962C8B-B14F-4D97-AF65-F5344CB8AC3E}">
        <p14:creationId xmlns:p14="http://schemas.microsoft.com/office/powerpoint/2010/main" val="3749785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fill="hold"/>
                                        <p:tgtEl>
                                          <p:spTgt spid="12"/>
                                        </p:tgtEl>
                                        <p:attrNameLst>
                                          <p:attrName>ppt_x</p:attrName>
                                        </p:attrNameLst>
                                      </p:cBhvr>
                                      <p:tavLst>
                                        <p:tav tm="0">
                                          <p:val>
                                            <p:strVal val="1+#ppt_w/2"/>
                                          </p:val>
                                        </p:tav>
                                        <p:tav tm="100000">
                                          <p:val>
                                            <p:strVal val="#ppt_x"/>
                                          </p:val>
                                        </p:tav>
                                      </p:tavLst>
                                    </p:anim>
                                    <p:anim calcmode="lin" valueType="num">
                                      <p:cBhvr additive="base">
                                        <p:cTn id="8" dur="1250" fill="hold"/>
                                        <p:tgtEl>
                                          <p:spTgt spid="1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LEVEL UP! POWERPOINT" val="nCGhHneJ"/>
  <p:tag name="ARTICULATE_SLIDE_THUMBNAIL_REFRESH" val="1"/>
  <p:tag name="ARTICULATE_SLIDE_COUNT" val="22"/>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VxWafMjsWiZAvtFQNKyrAw"/>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3AEVLb49SI6SfeFtBoGSb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JUVbXuQ4Qw2.xZdkIaWNE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g_ZcveFcTuSouPSNhUDFiQ"/>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ppt/theme/theme4.xml><?xml version="1.0" encoding="utf-8"?>
<a:theme xmlns:a="http://schemas.openxmlformats.org/drawingml/2006/main" name="Level up! PowerPoint">
  <a:themeElements>
    <a:clrScheme name="Level up! PowerPoint">
      <a:dk1>
        <a:srgbClr val="353B48"/>
      </a:dk1>
      <a:lt1>
        <a:srgbClr val="F5F6FA"/>
      </a:lt1>
      <a:dk2>
        <a:srgbClr val="1A1D24"/>
      </a:dk2>
      <a:lt2>
        <a:srgbClr val="FFFFFF"/>
      </a:lt2>
      <a:accent1>
        <a:srgbClr val="00A8FF"/>
      </a:accent1>
      <a:accent2>
        <a:srgbClr val="FBC531"/>
      </a:accent2>
      <a:accent3>
        <a:srgbClr val="4CD137"/>
      </a:accent3>
      <a:accent4>
        <a:srgbClr val="E84118"/>
      </a:accent4>
      <a:accent5>
        <a:srgbClr val="7F8FA1"/>
      </a:accent5>
      <a:accent6>
        <a:srgbClr val="273C75"/>
      </a:accent6>
      <a:hlink>
        <a:srgbClr val="5B5B5B"/>
      </a:hlink>
      <a:folHlink>
        <a:srgbClr val="BFBFBF"/>
      </a:folHlink>
    </a:clrScheme>
    <a:fontScheme name="Level up! PowerPoint">
      <a:majorFont>
        <a:latin typeface="Segoe UI Black"/>
        <a:ea typeface=""/>
        <a:cs typeface=""/>
      </a:majorFont>
      <a:minorFont>
        <a:latin typeface="Segoe UI Semibold"/>
        <a:ea typeface=""/>
        <a:cs typeface=""/>
      </a:minorFont>
    </a:fontScheme>
    <a:fmtScheme name="Level up! PowerPoint">
      <a:fillStyleLst>
        <a:solidFill>
          <a:schemeClr val="phClr"/>
        </a:solidFill>
        <a:solidFill>
          <a:schemeClr val="phClr">
            <a:tint val="0"/>
          </a:schemeClr>
        </a:solidFill>
        <a:solidFill>
          <a:schemeClr val="phClr"/>
        </a:solidFill>
      </a:fillStyleLst>
      <a:lnStyleLst>
        <a:ln w="9525" cap="flat" cmpd="sng" algn="ctr">
          <a:solidFill>
            <a:schemeClr val="phClr">
              <a:satMod val="105000"/>
            </a:schemeClr>
          </a:solidFill>
          <a:prstDash val="solid"/>
        </a:ln>
        <a:ln w="9525" cap="flat" cmpd="sng" algn="ctr">
          <a:solidFill>
            <a:schemeClr val="phClr"/>
          </a:solidFill>
          <a:prstDash val="solid"/>
        </a:ln>
        <a:ln w="9525" cap="flat" cmpd="sng" algn="ctr">
          <a:solidFill>
            <a:schemeClr val="phClr"/>
          </a:solidFill>
          <a:prstDash val="solid"/>
        </a:ln>
      </a:lnStyleLst>
      <a:effectStyleLst>
        <a:effectStyle>
          <a:effectLst/>
        </a:effectStyle>
        <a:effectStyle>
          <a:effectLst/>
        </a:effectStyle>
        <a:effectStyle>
          <a:effectLst>
            <a:reflection blurRad="12700" stA="26000" endPos="28000" dist="38100" dir="5400000" sy="-100000" rotWithShape="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9525">
          <a:solidFill>
            <a:schemeClr val="tx1"/>
          </a:solidFill>
        </a:ln>
      </a:spPr>
      <a:bodyPr lIns="73152" tIns="73152" rIns="73152" bIns="73152" numCol="1" rtlCol="0" anchor="ctr"/>
      <a:lstStyle>
        <a:defPPr algn="ctr">
          <a:defRPr sz="1000" kern="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headEnd type="none" w="med" len="med"/>
          <a:tailEnd type="none" w="med" len="med"/>
        </a:ln>
      </a:spPr>
      <a:bodyPr numCol="1"/>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numCol="1" rtlCol="0">
        <a:spAutoFit/>
      </a:bodyPr>
      <a:lstStyle>
        <a:defPPr algn="l">
          <a:defRPr sz="1400" kern="0" dirty="0" smtClean="0"/>
        </a:defPPr>
      </a:lstStyle>
    </a:txDef>
  </a:objectDefaults>
  <a:extraClrSchemeLst/>
  <a:custClrLst/>
  <a:extLst>
    <a:ext uri="{05A4C25C-085E-4340-85A3-A5531E510DB2}">
      <thm15:themeFamily xmlns:thm15="http://schemas.microsoft.com/office/thememl/2012/main" name="YouTube Template.potx" id="{78599F88-281C-49F3-85D0-E1461EE50E6A}" vid="{6CF95794-CF56-4202-9084-2222FB314BAE}"/>
    </a:ext>
  </a:extLst>
</a:theme>
</file>

<file path=docProps/app.xml><?xml version="1.0" encoding="utf-8"?>
<Properties xmlns="http://schemas.openxmlformats.org/officeDocument/2006/extended-properties" xmlns:vt="http://schemas.openxmlformats.org/officeDocument/2006/docPropsVTypes">
  <Template/>
  <TotalTime>7508</TotalTime>
  <Words>1436</Words>
  <Application>Microsoft Office PowerPoint</Application>
  <PresentationFormat>Grand écran</PresentationFormat>
  <Paragraphs>349</Paragraphs>
  <Slides>27</Slides>
  <Notes>7</Notes>
  <HiddenSlides>0</HiddenSlides>
  <MMClips>0</MMClips>
  <ScaleCrop>false</ScaleCrop>
  <HeadingPairs>
    <vt:vector size="8" baseType="variant">
      <vt:variant>
        <vt:lpstr>Polices utilisées</vt:lpstr>
      </vt:variant>
      <vt:variant>
        <vt:i4>10</vt:i4>
      </vt:variant>
      <vt:variant>
        <vt:lpstr>Thème</vt:lpstr>
      </vt:variant>
      <vt:variant>
        <vt:i4>2</vt:i4>
      </vt:variant>
      <vt:variant>
        <vt:lpstr>Serveurs OLE incorporés</vt:lpstr>
      </vt:variant>
      <vt:variant>
        <vt:i4>1</vt:i4>
      </vt:variant>
      <vt:variant>
        <vt:lpstr>Titres des diapositives</vt:lpstr>
      </vt:variant>
      <vt:variant>
        <vt:i4>27</vt:i4>
      </vt:variant>
    </vt:vector>
  </HeadingPairs>
  <TitlesOfParts>
    <vt:vector size="40" baseType="lpstr">
      <vt:lpstr>Abadi</vt:lpstr>
      <vt:lpstr>ADLaM Display</vt:lpstr>
      <vt:lpstr>Aptos</vt:lpstr>
      <vt:lpstr>Aptos Display</vt:lpstr>
      <vt:lpstr>Arial</vt:lpstr>
      <vt:lpstr>Calibri</vt:lpstr>
      <vt:lpstr>Calibri Light</vt:lpstr>
      <vt:lpstr>Segoe UI Black</vt:lpstr>
      <vt:lpstr>Segoe UI Semibold</vt:lpstr>
      <vt:lpstr>Symbol</vt:lpstr>
      <vt:lpstr>Thème Office</vt:lpstr>
      <vt:lpstr>Office Theme</vt:lpstr>
      <vt:lpstr>think-cell Slide</vt:lpstr>
      <vt:lpstr>Présentation PowerPoint</vt:lpstr>
      <vt:lpstr>Plan de la présentation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Sandach, Martyna</dc:creator>
  <cp:keywords/>
  <cp:lastModifiedBy>Maty NDIONE</cp:lastModifiedBy>
  <cp:revision>94</cp:revision>
  <dcterms:created xsi:type="dcterms:W3CDTF">2018-05-09T07:34:30Z</dcterms:created>
  <dcterms:modified xsi:type="dcterms:W3CDTF">2025-06-15T12:52:20Z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MSOLanguageID">
    <vt:lpwstr>msoLanguageIDEnglishUS</vt:lpwstr>
  </property>
  <property fmtid="{D5CDD505-2E9C-101B-9397-08002B2CF9AE}" pid="3" name="ArticulateGUID">
    <vt:lpwstr>BF279434-19CC-4F2C-940F-B1DCEF3AD2ED</vt:lpwstr>
  </property>
  <property fmtid="{D5CDD505-2E9C-101B-9397-08002B2CF9AE}" pid="4" name="ArticulatePath">
    <vt:lpwstr>Create carousel effect with Morph - Template</vt:lpwstr>
  </property>
</Properties>
</file>